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modernComment_10E_0.xml" ContentType="application/vnd.ms-powerpoint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modernComment_111_0.xml" ContentType="application/vnd.ms-powerpoint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92" r:id="rId9"/>
    <p:sldId id="261" r:id="rId10"/>
    <p:sldId id="262" r:id="rId11"/>
    <p:sldId id="278" r:id="rId12"/>
    <p:sldId id="263" r:id="rId13"/>
    <p:sldId id="285" r:id="rId14"/>
    <p:sldId id="279" r:id="rId15"/>
    <p:sldId id="280" r:id="rId16"/>
    <p:sldId id="281" r:id="rId17"/>
    <p:sldId id="282" r:id="rId18"/>
    <p:sldId id="269" r:id="rId19"/>
    <p:sldId id="270" r:id="rId20"/>
    <p:sldId id="271" r:id="rId21"/>
    <p:sldId id="272" r:id="rId22"/>
    <p:sldId id="273" r:id="rId23"/>
    <p:sldId id="294" r:id="rId24"/>
    <p:sldId id="301" r:id="rId25"/>
    <p:sldId id="275" r:id="rId26"/>
  </p:sldIdLst>
  <p:sldSz cx="18288000" cy="10287000"/>
  <p:notesSz cx="6858000" cy="9144000"/>
  <p:embeddedFontLst>
    <p:embeddedFont>
      <p:font typeface="Inter" panose="020B0604020202020204" charset="0"/>
      <p:regular r:id="rId28"/>
    </p:embeddedFont>
    <p:embeddedFont>
      <p:font typeface="Inter 1" panose="020B0604020202020204" charset="0"/>
      <p:regular r:id="rId29"/>
    </p:embeddedFont>
    <p:embeddedFont>
      <p:font typeface="Inter 1 Bold" panose="020B0604020202020204" charset="0"/>
      <p:regular r:id="rId30"/>
    </p:embeddedFont>
    <p:embeddedFont>
      <p:font typeface="Inter 1 Italics" panose="020B0604020202020204" charset="0"/>
      <p:regular r:id="rId31"/>
    </p:embeddedFont>
    <p:embeddedFont>
      <p:font typeface="Inter 2" panose="020B0604020202020204" charset="0"/>
      <p:regular r:id="rId32"/>
    </p:embeddedFont>
    <p:embeddedFont>
      <p:font typeface="Inter 2 Bold" panose="020B0604020202020204" charset="0"/>
      <p:regular r:id="rId33"/>
    </p:embeddedFont>
    <p:embeddedFont>
      <p:font typeface="Inter Bold" panose="020B0604020202020204" charset="0"/>
      <p:regular r:id="rId34"/>
    </p:embeddedFont>
    <p:embeddedFont>
      <p:font typeface="Inter Italics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46CE0D-29C3-DCF7-CE9F-C8B7396ADE1D}" name="Emily Beach" initials="EB" userId="S::BeachE@SamTrans.com::9fa4f418-6622-4b04-9ec4-939b69b02535" providerId="AD"/>
  <p188:author id="{50FC8633-9A62-8B51-9AA3-CB7FD05A1EDF}" name="Kaki Cheung" initials="KC" userId="S::kcheung1@smcgov.org::5697723b-a83e-43aa-9874-23f09006f2a6" providerId="AD"/>
  <p188:author id="{8B57F14F-6DBF-13E0-F0AE-C2E55BB0377F}" name="Peter Skinner" initials="PS" userId="S::SkinnerP@SamTrans.com::c23984f7-8389-4edc-86f1-d3fc586df3f4" providerId="AD"/>
  <p188:author id="{5A4C3B5B-AF75-EFCE-C87E-A0ED0E36DF60}" name="Jessica Manzi" initials="JM" userId="S::ManziJ@SamTrans.com::40e64490-9b87-43e5-b9ea-e5f3fb649079" providerId="AD"/>
  <p188:author id="{0F2D6365-B878-A163-7FAC-710F531192E6}" name="Hema Nagarajan" initials="HN" userId="S::NagarajanH@SamTrans.com::6fbdc3e8-8913-4a24-a715-04e91f89d6d1" providerId="AD"/>
  <p188:author id="{75A37591-FE08-B49A-E5DC-625656EC8384}" name="Hema Nagarajan" initials="HN" userId="S::nagarajanh@samtrans.com::6fbdc3e8-8913-4a24-a715-04e91f89d6d1" providerId="AD"/>
  <p188:author id="{8C1C96AC-F7FD-AF5E-6872-CB618B41F15F}" name="Justison, Liz" initials="EJ" userId="S::Liz.Justison@stvinc.com::866ad13d-14de-4a74-ab92-cbb4ec2936a9" providerId="AD"/>
  <p188:author id="{C6EF1FB9-6DF2-AD2C-8ADB-477116F47B32}" name="Nelson, Andrew" initials="AN" userId="S::Andrew.Nelson@stvinc.com::af0304a6-6523-410d-8357-6383c6c7bdcf" providerId="AD"/>
  <p188:author id="{DC07A1D0-3452-BB06-B224-AA4EC672D1A8}" name="Kaki Cheung" initials="KC" userId="S::kcheung1_smcgov.org#ext#@samtransdistrict.onmicrosoft.com::26e2d64d-37bc-4604-90eb-bbc136433994" providerId="AD"/>
  <p188:author id="{589D4DDE-EE75-C6CA-38C5-8B407B0ED46B}" name="Kim Comstock" initials="KC" userId="S::ComstockK@SamTrans.com::9b5eb442-91d2-4fcd-99e9-e5055034d96a" providerId="AD"/>
  <p188:author id="{2A7A1BED-A04B-F3E4-5EDE-C32D0BBFF8FB}" name="Andrew Nelson" initials="AN" userId="S::NelsonA@SamTrans.com::0824ad26-8ffe-4113-9fee-12aae2a29f0d" providerId="AD"/>
  <p188:author id="{3AAC04F0-03BB-43ED-7982-C6054D39DA9A}" name="Justison, Liz" initials="JL" userId="S::liz.justison_stvinc.com#ext#@samtransdistrict.onmicrosoft.com::c34116c6-bb9f-4f28-a181-f567f61ee1ff" providerId="AD"/>
  <p188:author id="{B4A86CF1-B7A1-D55B-7BEE-BEB8BDA30D21}" name="Kim Comstock" initials="KC" userId="S::comstockk@samtrans.com::9b5eb442-91d2-4fcd-99e9-e5055034d96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BD70"/>
    <a:srgbClr val="0C43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BA5F3D-CF62-236E-7E64-A26F9FCD10B8}" v="7" dt="2026-08-04T21:49:12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72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tvinc.sharepoint.com/sites/4023505/610%20Discipline%20Working/614%20Operations%20Oversight%20and%20Tolling%20Maintenance%20Support/Performance%20Study/Data%20Sources/Travel%20Time/Travel%20Time%20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tvinc.sharepoint.com/sites/4023505/610%20Discipline%20Working/614%20Operations%20Oversight%20and%20Tolling%20Maintenance%20Support/Performance%20Study/Data%20Sources/Throughput%20Trend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'Volume Vis'!$C$2</c:f>
              <c:strCache>
                <c:ptCount val="1"/>
                <c:pt idx="0">
                  <c:v>Average Volume (2018)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'Volume Vis'!$A$3:$B$6</c:f>
              <c:multiLvlStrCache>
                <c:ptCount val="4"/>
                <c:lvl>
                  <c:pt idx="0">
                    <c:v>AM Peak</c:v>
                  </c:pt>
                  <c:pt idx="1">
                    <c:v>PM Peak</c:v>
                  </c:pt>
                  <c:pt idx="2">
                    <c:v>AM Peak</c:v>
                  </c:pt>
                  <c:pt idx="3">
                    <c:v>PM Peak</c:v>
                  </c:pt>
                </c:lvl>
                <c:lvl>
                  <c:pt idx="0">
                    <c:v>Northbound</c:v>
                  </c:pt>
                  <c:pt idx="2">
                    <c:v>Southbound</c:v>
                  </c:pt>
                </c:lvl>
              </c:multiLvlStrCache>
            </c:multiLvlStrRef>
          </c:cat>
          <c:val>
            <c:numRef>
              <c:f>'Volume Vis'!$C$3:$C$6</c:f>
              <c:numCache>
                <c:formatCode>_(* #,##0_);_(* \(#,##0\);_(* "-"??_);_(@_)</c:formatCode>
                <c:ptCount val="4"/>
                <c:pt idx="0">
                  <c:v>4424.6310267171229</c:v>
                </c:pt>
                <c:pt idx="1">
                  <c:v>4113.155886141416</c:v>
                </c:pt>
                <c:pt idx="2">
                  <c:v>4629.1164652636553</c:v>
                </c:pt>
                <c:pt idx="3">
                  <c:v>4515.1272971184708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A-4D3E-B6E5-B542E053F2D3}"/>
            </c:ext>
          </c:extLst>
        </c:ser>
        <c:ser>
          <c:idx val="1"/>
          <c:order val="1"/>
          <c:tx>
            <c:strRef>
              <c:f>'Volume Vis'!$D$2</c:f>
              <c:strCache>
                <c:ptCount val="1"/>
                <c:pt idx="0">
                  <c:v>Average Volume (2024)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'Volume Vis'!$A$3:$B$6</c:f>
              <c:multiLvlStrCache>
                <c:ptCount val="4"/>
                <c:lvl>
                  <c:pt idx="0">
                    <c:v>AM Peak</c:v>
                  </c:pt>
                  <c:pt idx="1">
                    <c:v>PM Peak</c:v>
                  </c:pt>
                  <c:pt idx="2">
                    <c:v>AM Peak</c:v>
                  </c:pt>
                  <c:pt idx="3">
                    <c:v>PM Peak</c:v>
                  </c:pt>
                </c:lvl>
                <c:lvl>
                  <c:pt idx="0">
                    <c:v>Northbound</c:v>
                  </c:pt>
                  <c:pt idx="2">
                    <c:v>Southbound</c:v>
                  </c:pt>
                </c:lvl>
              </c:multiLvlStrCache>
            </c:multiLvlStrRef>
          </c:cat>
          <c:val>
            <c:numRef>
              <c:f>'Volume Vis'!$D$3:$D$6</c:f>
              <c:numCache>
                <c:formatCode>_(* #,##0_);_(* \(#,##0\);_(* "-"??_);_(@_)</c:formatCode>
                <c:ptCount val="4"/>
                <c:pt idx="0">
                  <c:v>4331.8296089556334</c:v>
                </c:pt>
                <c:pt idx="1">
                  <c:v>4400.0239869124316</c:v>
                </c:pt>
                <c:pt idx="2">
                  <c:v>4710.1302596669575</c:v>
                </c:pt>
                <c:pt idx="3">
                  <c:v>4527.4050380473363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CA-4D3E-B6E5-B542E053F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6493503"/>
        <c:axId val="2016491103"/>
      </c:barChart>
      <c:catAx>
        <c:axId val="2016493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6491103"/>
        <c:crosses val="autoZero"/>
        <c:auto val="1"/>
        <c:lblAlgn val="ctr"/>
        <c:lblOffset val="100"/>
        <c:noMultiLvlLbl val="0"/>
      </c:catAx>
      <c:valAx>
        <c:axId val="201649110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Average Vehicles per Hour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6493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outerShdw blurRad="228600" dist="203200" dir="2700000" sx="102000" sy="102000" algn="tl" rotWithShape="0">
        <a:prstClr val="black">
          <a:alpha val="40000"/>
        </a:prstClr>
      </a:outerShdw>
    </a:effectLst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/>
              <a:t>Express</a:t>
            </a:r>
            <a:r>
              <a:rPr lang="en-US" sz="2200" baseline="0"/>
              <a:t> Lane Passengers </a:t>
            </a:r>
            <a:r>
              <a:rPr lang="en-US" sz="2200"/>
              <a:t>by % Occupancy</a:t>
            </a:r>
            <a:r>
              <a:rPr lang="en-US" sz="2200" baseline="0"/>
              <a:t> Misdeclaration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5"/>
          <c:order val="3"/>
          <c:tx>
            <c:strRef>
              <c:f>'Charts (rev)'!$D$65</c:f>
              <c:strCache>
                <c:ptCount val="1"/>
                <c:pt idx="0">
                  <c:v>100%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strRef>
              <c:f>'Charts (rev)'!$E$59:$Q$59</c:f>
              <c:strCache>
                <c:ptCount val="13"/>
                <c:pt idx="0">
                  <c:v>Q2 FY23</c:v>
                </c:pt>
                <c:pt idx="1">
                  <c:v>Q3 FY23</c:v>
                </c:pt>
                <c:pt idx="2">
                  <c:v>Q4 FY23</c:v>
                </c:pt>
                <c:pt idx="3">
                  <c:v>Q1 FY24</c:v>
                </c:pt>
                <c:pt idx="4">
                  <c:v>Q2 FY24</c:v>
                </c:pt>
                <c:pt idx="5">
                  <c:v>Q3 FY24</c:v>
                </c:pt>
                <c:pt idx="6">
                  <c:v>Q4 FY24</c:v>
                </c:pt>
                <c:pt idx="7">
                  <c:v>Q1 FY25</c:v>
                </c:pt>
                <c:pt idx="8">
                  <c:v>Q2 FY25 </c:v>
                </c:pt>
                <c:pt idx="9">
                  <c:v>Q3 FY25 </c:v>
                </c:pt>
                <c:pt idx="10">
                  <c:v>Q4 FY25</c:v>
                </c:pt>
                <c:pt idx="11">
                  <c:v>Q1 FY26</c:v>
                </c:pt>
                <c:pt idx="12">
                  <c:v>Q2 FY26</c:v>
                </c:pt>
              </c:strCache>
            </c:strRef>
          </c:cat>
          <c:val>
            <c:numRef>
              <c:f>'Charts (rev)'!$E$65:$Q$65</c:f>
              <c:numCache>
                <c:formatCode>#,##0</c:formatCode>
                <c:ptCount val="13"/>
                <c:pt idx="0">
                  <c:v>1811920.7723333333</c:v>
                </c:pt>
                <c:pt idx="1">
                  <c:v>2288305.5206666668</c:v>
                </c:pt>
                <c:pt idx="2">
                  <c:v>3389591</c:v>
                </c:pt>
                <c:pt idx="3">
                  <c:v>3449677</c:v>
                </c:pt>
                <c:pt idx="4">
                  <c:v>3428639</c:v>
                </c:pt>
                <c:pt idx="5">
                  <c:v>3519622</c:v>
                </c:pt>
                <c:pt idx="6">
                  <c:v>3750039</c:v>
                </c:pt>
                <c:pt idx="7">
                  <c:v>3759878</c:v>
                </c:pt>
                <c:pt idx="8">
                  <c:v>3718840</c:v>
                </c:pt>
                <c:pt idx="9">
                  <c:v>3637015</c:v>
                </c:pt>
                <c:pt idx="10">
                  <c:v>3957886</c:v>
                </c:pt>
                <c:pt idx="11">
                  <c:v>3934705</c:v>
                </c:pt>
                <c:pt idx="12">
                  <c:v>3794091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0-4E66-B9BE-0C55AD504150}"/>
            </c:ext>
          </c:extLst>
        </c:ser>
        <c:ser>
          <c:idx val="3"/>
          <c:order val="4"/>
          <c:tx>
            <c:strRef>
              <c:f>'Charts (rev)'!$D$64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  <a:effectLst/>
          </c:spPr>
          <c:cat>
            <c:strRef>
              <c:f>'Charts (rev)'!$E$59:$Q$59</c:f>
              <c:strCache>
                <c:ptCount val="13"/>
                <c:pt idx="0">
                  <c:v>Q2 FY23</c:v>
                </c:pt>
                <c:pt idx="1">
                  <c:v>Q3 FY23</c:v>
                </c:pt>
                <c:pt idx="2">
                  <c:v>Q4 FY23</c:v>
                </c:pt>
                <c:pt idx="3">
                  <c:v>Q1 FY24</c:v>
                </c:pt>
                <c:pt idx="4">
                  <c:v>Q2 FY24</c:v>
                </c:pt>
                <c:pt idx="5">
                  <c:v>Q3 FY24</c:v>
                </c:pt>
                <c:pt idx="6">
                  <c:v>Q4 FY24</c:v>
                </c:pt>
                <c:pt idx="7">
                  <c:v>Q1 FY25</c:v>
                </c:pt>
                <c:pt idx="8">
                  <c:v>Q2 FY25 </c:v>
                </c:pt>
                <c:pt idx="9">
                  <c:v>Q3 FY25 </c:v>
                </c:pt>
                <c:pt idx="10">
                  <c:v>Q4 FY25</c:v>
                </c:pt>
                <c:pt idx="11">
                  <c:v>Q1 FY26</c:v>
                </c:pt>
                <c:pt idx="12">
                  <c:v>Q2 FY26</c:v>
                </c:pt>
              </c:strCache>
            </c:strRef>
          </c:cat>
          <c:val>
            <c:numRef>
              <c:f>'Charts (rev)'!$E$64:$Q$64</c:f>
              <c:numCache>
                <c:formatCode>#,##0</c:formatCode>
                <c:ptCount val="13"/>
                <c:pt idx="0">
                  <c:v>646036.39666666649</c:v>
                </c:pt>
                <c:pt idx="1">
                  <c:v>843059.92866666662</c:v>
                </c:pt>
                <c:pt idx="2">
                  <c:v>1264898</c:v>
                </c:pt>
                <c:pt idx="3">
                  <c:v>1378290</c:v>
                </c:pt>
                <c:pt idx="4">
                  <c:v>1450917.5</c:v>
                </c:pt>
                <c:pt idx="5">
                  <c:v>1545283</c:v>
                </c:pt>
                <c:pt idx="6">
                  <c:v>1702934.5</c:v>
                </c:pt>
                <c:pt idx="7">
                  <c:v>1721052</c:v>
                </c:pt>
                <c:pt idx="8">
                  <c:v>1737862</c:v>
                </c:pt>
                <c:pt idx="9">
                  <c:v>1746218.5</c:v>
                </c:pt>
                <c:pt idx="10">
                  <c:v>1951839</c:v>
                </c:pt>
                <c:pt idx="11">
                  <c:v>1962879</c:v>
                </c:pt>
                <c:pt idx="12">
                  <c:v>1921677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10-4E66-B9BE-0C55AD504150}"/>
            </c:ext>
          </c:extLst>
        </c:ser>
        <c:ser>
          <c:idx val="1"/>
          <c:order val="5"/>
          <c:tx>
            <c:strRef>
              <c:f>'Charts (rev)'!$D$63</c:f>
              <c:strCache>
                <c:ptCount val="1"/>
                <c:pt idx="0">
                  <c:v>0%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>
              <a:noFill/>
            </a:ln>
            <a:effectLst/>
          </c:spPr>
          <c:cat>
            <c:strRef>
              <c:f>'Charts (rev)'!$E$59:$Q$59</c:f>
              <c:strCache>
                <c:ptCount val="13"/>
                <c:pt idx="0">
                  <c:v>Q2 FY23</c:v>
                </c:pt>
                <c:pt idx="1">
                  <c:v>Q3 FY23</c:v>
                </c:pt>
                <c:pt idx="2">
                  <c:v>Q4 FY23</c:v>
                </c:pt>
                <c:pt idx="3">
                  <c:v>Q1 FY24</c:v>
                </c:pt>
                <c:pt idx="4">
                  <c:v>Q2 FY24</c:v>
                </c:pt>
                <c:pt idx="5">
                  <c:v>Q3 FY24</c:v>
                </c:pt>
                <c:pt idx="6">
                  <c:v>Q4 FY24</c:v>
                </c:pt>
                <c:pt idx="7">
                  <c:v>Q1 FY25</c:v>
                </c:pt>
                <c:pt idx="8">
                  <c:v>Q2 FY25 </c:v>
                </c:pt>
                <c:pt idx="9">
                  <c:v>Q3 FY25 </c:v>
                </c:pt>
                <c:pt idx="10">
                  <c:v>Q4 FY25</c:v>
                </c:pt>
                <c:pt idx="11">
                  <c:v>Q1 FY26</c:v>
                </c:pt>
                <c:pt idx="12">
                  <c:v>Q2 FY26</c:v>
                </c:pt>
              </c:strCache>
            </c:strRef>
          </c:cat>
          <c:val>
            <c:numRef>
              <c:f>'Charts (rev)'!$E$63:$Q$63</c:f>
              <c:numCache>
                <c:formatCode>#,##0</c:formatCode>
                <c:ptCount val="13"/>
                <c:pt idx="0">
                  <c:v>647243.94133333396</c:v>
                </c:pt>
                <c:pt idx="1">
                  <c:v>846108.97000000067</c:v>
                </c:pt>
                <c:pt idx="2">
                  <c:v>1264898</c:v>
                </c:pt>
                <c:pt idx="3">
                  <c:v>1378290</c:v>
                </c:pt>
                <c:pt idx="4">
                  <c:v>1450917.5</c:v>
                </c:pt>
                <c:pt idx="5">
                  <c:v>1545283</c:v>
                </c:pt>
                <c:pt idx="6">
                  <c:v>1702934.5</c:v>
                </c:pt>
                <c:pt idx="7">
                  <c:v>1721052</c:v>
                </c:pt>
                <c:pt idx="8">
                  <c:v>1737862</c:v>
                </c:pt>
                <c:pt idx="9">
                  <c:v>1746218.5</c:v>
                </c:pt>
                <c:pt idx="10">
                  <c:v>1951839</c:v>
                </c:pt>
                <c:pt idx="11">
                  <c:v>1962879</c:v>
                </c:pt>
                <c:pt idx="12">
                  <c:v>1921677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10-4E66-B9BE-0C55AD504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9783280"/>
        <c:axId val="699783760"/>
      </c:areaChart>
      <c:lineChart>
        <c:grouping val="stacked"/>
        <c:varyColors val="0"/>
        <c:ser>
          <c:idx val="2"/>
          <c:order val="0"/>
          <c:tx>
            <c:strRef>
              <c:f>'Charts (rev)'!$D$62</c:f>
              <c:strCache>
                <c:ptCount val="1"/>
                <c:pt idx="0">
                  <c:v>100%</c:v>
                </c:pt>
              </c:strCache>
            </c:strRef>
          </c:tx>
          <c:spPr>
            <a:ln w="38100" cap="rnd">
              <a:solidFill>
                <a:schemeClr val="tx2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'Charts (rev)'!$E$59:$Q$59</c:f>
              <c:strCache>
                <c:ptCount val="13"/>
                <c:pt idx="0">
                  <c:v>Q2 FY23</c:v>
                </c:pt>
                <c:pt idx="1">
                  <c:v>Q3 FY23</c:v>
                </c:pt>
                <c:pt idx="2">
                  <c:v>Q4 FY23</c:v>
                </c:pt>
                <c:pt idx="3">
                  <c:v>Q1 FY24</c:v>
                </c:pt>
                <c:pt idx="4">
                  <c:v>Q2 FY24</c:v>
                </c:pt>
                <c:pt idx="5">
                  <c:v>Q3 FY24</c:v>
                </c:pt>
                <c:pt idx="6">
                  <c:v>Q4 FY24</c:v>
                </c:pt>
                <c:pt idx="7">
                  <c:v>Q1 FY25</c:v>
                </c:pt>
                <c:pt idx="8">
                  <c:v>Q2 FY25 </c:v>
                </c:pt>
                <c:pt idx="9">
                  <c:v>Q3 FY25 </c:v>
                </c:pt>
                <c:pt idx="10">
                  <c:v>Q4 FY25</c:v>
                </c:pt>
                <c:pt idx="11">
                  <c:v>Q1 FY26</c:v>
                </c:pt>
                <c:pt idx="12">
                  <c:v>Q2 FY26</c:v>
                </c:pt>
              </c:strCache>
            </c:strRef>
          </c:cat>
          <c:val>
            <c:numRef>
              <c:f>'Charts (rev)'!$E$62:$Q$62</c:f>
              <c:numCache>
                <c:formatCode>#,##0</c:formatCode>
                <c:ptCount val="13"/>
                <c:pt idx="0">
                  <c:v>1811920.7723333333</c:v>
                </c:pt>
                <c:pt idx="1">
                  <c:v>2288305.5206666668</c:v>
                </c:pt>
                <c:pt idx="2">
                  <c:v>3389591</c:v>
                </c:pt>
                <c:pt idx="3">
                  <c:v>3449677</c:v>
                </c:pt>
                <c:pt idx="4">
                  <c:v>3428639</c:v>
                </c:pt>
                <c:pt idx="5">
                  <c:v>3519622</c:v>
                </c:pt>
                <c:pt idx="6">
                  <c:v>3750039</c:v>
                </c:pt>
                <c:pt idx="7">
                  <c:v>3759878</c:v>
                </c:pt>
                <c:pt idx="8">
                  <c:v>3718840</c:v>
                </c:pt>
                <c:pt idx="9">
                  <c:v>3637015</c:v>
                </c:pt>
                <c:pt idx="10">
                  <c:v>3957886</c:v>
                </c:pt>
                <c:pt idx="11">
                  <c:v>3934705</c:v>
                </c:pt>
                <c:pt idx="12">
                  <c:v>3794091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10-4E66-B9BE-0C55AD504150}"/>
            </c:ext>
          </c:extLst>
        </c:ser>
        <c:ser>
          <c:idx val="4"/>
          <c:order val="1"/>
          <c:tx>
            <c:strRef>
              <c:f>'Charts (rev)'!$D$61</c:f>
              <c:strCache>
                <c:ptCount val="1"/>
                <c:pt idx="0">
                  <c:v>50%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032EF840-8DA8-48EE-B121-0E5067ED5F6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410-4E66-B9BE-0C55AD5041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D983AC7-9317-4EAE-9D79-F7A186FCF29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9410-4E66-B9BE-0C55AD50415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B48B104-A2CE-4A0F-A166-DE22B276D1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9410-4E66-B9BE-0C55AD50415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7833CFA-A805-4761-8D93-FEB54F28A22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9410-4E66-B9BE-0C55AD50415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6DAFFD2-0A60-4DCE-809D-0F97EA26A89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9410-4E66-B9BE-0C55AD50415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C09A718-732D-46E4-B6CC-9D84700D15D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410-4E66-B9BE-0C55AD50415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F51BC89F-15CA-4DF9-B23A-105210080F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410-4E66-B9BE-0C55AD504150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F61CDBE-04E5-4459-B7D3-E5133330578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9410-4E66-B9BE-0C55AD50415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AA61F2AE-3F36-48C0-973C-E8178281091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9410-4E66-B9BE-0C55AD504150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F6FE79F-0FED-4230-8FB5-82E210F4B4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9410-4E66-B9BE-0C55AD504150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98929FA0-1C74-44A0-9A4C-CC48006BEFB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9410-4E66-B9BE-0C55AD504150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83D98D2F-108F-4A18-9D04-645D514722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9410-4E66-B9BE-0C55AD504150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A91BEAD6-520A-4239-909E-AD64DBBB81F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9410-4E66-B9BE-0C55AD5041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'Charts (rev)'!$E$59:$Q$59</c:f>
              <c:strCache>
                <c:ptCount val="13"/>
                <c:pt idx="0">
                  <c:v>Q2 FY23</c:v>
                </c:pt>
                <c:pt idx="1">
                  <c:v>Q3 FY23</c:v>
                </c:pt>
                <c:pt idx="2">
                  <c:v>Q4 FY23</c:v>
                </c:pt>
                <c:pt idx="3">
                  <c:v>Q1 FY24</c:v>
                </c:pt>
                <c:pt idx="4">
                  <c:v>Q2 FY24</c:v>
                </c:pt>
                <c:pt idx="5">
                  <c:v>Q3 FY24</c:v>
                </c:pt>
                <c:pt idx="6">
                  <c:v>Q4 FY24</c:v>
                </c:pt>
                <c:pt idx="7">
                  <c:v>Q1 FY25</c:v>
                </c:pt>
                <c:pt idx="8">
                  <c:v>Q2 FY25 </c:v>
                </c:pt>
                <c:pt idx="9">
                  <c:v>Q3 FY25 </c:v>
                </c:pt>
                <c:pt idx="10">
                  <c:v>Q4 FY25</c:v>
                </c:pt>
                <c:pt idx="11">
                  <c:v>Q1 FY26</c:v>
                </c:pt>
                <c:pt idx="12">
                  <c:v>Q2 FY26</c:v>
                </c:pt>
              </c:strCache>
            </c:strRef>
          </c:cat>
          <c:val>
            <c:numRef>
              <c:f>'Charts (rev)'!$E$61:$Q$61</c:f>
              <c:numCache>
                <c:formatCode>#,##0</c:formatCode>
                <c:ptCount val="13"/>
                <c:pt idx="0">
                  <c:v>646036.39666666649</c:v>
                </c:pt>
                <c:pt idx="1">
                  <c:v>843059.92866666662</c:v>
                </c:pt>
                <c:pt idx="2">
                  <c:v>1264898</c:v>
                </c:pt>
                <c:pt idx="3">
                  <c:v>1378290</c:v>
                </c:pt>
                <c:pt idx="4">
                  <c:v>1450917.5</c:v>
                </c:pt>
                <c:pt idx="5">
                  <c:v>1545283</c:v>
                </c:pt>
                <c:pt idx="6">
                  <c:v>1702934.5</c:v>
                </c:pt>
                <c:pt idx="7">
                  <c:v>1721052</c:v>
                </c:pt>
                <c:pt idx="8">
                  <c:v>1737862</c:v>
                </c:pt>
                <c:pt idx="9">
                  <c:v>1746218.5</c:v>
                </c:pt>
                <c:pt idx="10">
                  <c:v>1951839</c:v>
                </c:pt>
                <c:pt idx="11">
                  <c:v>1962879</c:v>
                </c:pt>
                <c:pt idx="12">
                  <c:v>1921677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'Charts (rev)'!$E$55:$Q$55</c15:f>
                <c15:dlblRangeCache>
                  <c:ptCount val="13"/>
                  <c:pt idx="0">
                    <c:v>2.46M</c:v>
                  </c:pt>
                  <c:pt idx="1">
                    <c:v>3.13M</c:v>
                  </c:pt>
                  <c:pt idx="2">
                    <c:v>4.65M</c:v>
                  </c:pt>
                  <c:pt idx="3">
                    <c:v>4.83M</c:v>
                  </c:pt>
                  <c:pt idx="4">
                    <c:v>4.88M</c:v>
                  </c:pt>
                  <c:pt idx="5">
                    <c:v>5.06M</c:v>
                  </c:pt>
                  <c:pt idx="6">
                    <c:v>5.45M</c:v>
                  </c:pt>
                  <c:pt idx="7">
                    <c:v>5.48M</c:v>
                  </c:pt>
                  <c:pt idx="8">
                    <c:v>5.46M</c:v>
                  </c:pt>
                  <c:pt idx="9">
                    <c:v>5.38M</c:v>
                  </c:pt>
                  <c:pt idx="10">
                    <c:v>5.91M</c:v>
                  </c:pt>
                  <c:pt idx="11">
                    <c:v>5.90M</c:v>
                  </c:pt>
                  <c:pt idx="12">
                    <c:v>5.72M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9410-4E66-B9BE-0C55AD504150}"/>
            </c:ext>
          </c:extLst>
        </c:ser>
        <c:ser>
          <c:idx val="0"/>
          <c:order val="2"/>
          <c:tx>
            <c:strRef>
              <c:f>'Charts (rev)'!$D$60</c:f>
              <c:strCache>
                <c:ptCount val="1"/>
                <c:pt idx="0">
                  <c:v>0%</c:v>
                </c:pt>
              </c:strCache>
            </c:strRef>
          </c:tx>
          <c:spPr>
            <a:ln w="38100" cap="rnd">
              <a:solidFill>
                <a:schemeClr val="tx2">
                  <a:lumMod val="75000"/>
                  <a:lumOff val="2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'Charts (rev)'!$E$59:$Q$59</c:f>
              <c:strCache>
                <c:ptCount val="13"/>
                <c:pt idx="0">
                  <c:v>Q2 FY23</c:v>
                </c:pt>
                <c:pt idx="1">
                  <c:v>Q3 FY23</c:v>
                </c:pt>
                <c:pt idx="2">
                  <c:v>Q4 FY23</c:v>
                </c:pt>
                <c:pt idx="3">
                  <c:v>Q1 FY24</c:v>
                </c:pt>
                <c:pt idx="4">
                  <c:v>Q2 FY24</c:v>
                </c:pt>
                <c:pt idx="5">
                  <c:v>Q3 FY24</c:v>
                </c:pt>
                <c:pt idx="6">
                  <c:v>Q4 FY24</c:v>
                </c:pt>
                <c:pt idx="7">
                  <c:v>Q1 FY25</c:v>
                </c:pt>
                <c:pt idx="8">
                  <c:v>Q2 FY25 </c:v>
                </c:pt>
                <c:pt idx="9">
                  <c:v>Q3 FY25 </c:v>
                </c:pt>
                <c:pt idx="10">
                  <c:v>Q4 FY25</c:v>
                </c:pt>
                <c:pt idx="11">
                  <c:v>Q1 FY26</c:v>
                </c:pt>
                <c:pt idx="12">
                  <c:v>Q2 FY26</c:v>
                </c:pt>
              </c:strCache>
            </c:strRef>
          </c:cat>
          <c:val>
            <c:numRef>
              <c:f>'Charts (rev)'!$E$60:$Q$60</c:f>
              <c:numCache>
                <c:formatCode>#,##0</c:formatCode>
                <c:ptCount val="13"/>
                <c:pt idx="0">
                  <c:v>647243.94133333396</c:v>
                </c:pt>
                <c:pt idx="1">
                  <c:v>846108.97000000067</c:v>
                </c:pt>
                <c:pt idx="2">
                  <c:v>1264898</c:v>
                </c:pt>
                <c:pt idx="3">
                  <c:v>1378290</c:v>
                </c:pt>
                <c:pt idx="4">
                  <c:v>1450917.5</c:v>
                </c:pt>
                <c:pt idx="5">
                  <c:v>1545283</c:v>
                </c:pt>
                <c:pt idx="6">
                  <c:v>1702934.5</c:v>
                </c:pt>
                <c:pt idx="7">
                  <c:v>1721052</c:v>
                </c:pt>
                <c:pt idx="8">
                  <c:v>1737862</c:v>
                </c:pt>
                <c:pt idx="9">
                  <c:v>1746218.5</c:v>
                </c:pt>
                <c:pt idx="10">
                  <c:v>1951839</c:v>
                </c:pt>
                <c:pt idx="11">
                  <c:v>1962879</c:v>
                </c:pt>
                <c:pt idx="12">
                  <c:v>1921677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410-4E66-B9BE-0C55AD504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9783280"/>
        <c:axId val="699783760"/>
      </c:lineChart>
      <c:catAx>
        <c:axId val="699783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Fiscal Quarter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783760"/>
        <c:crosses val="autoZero"/>
        <c:auto val="1"/>
        <c:lblAlgn val="ctr"/>
        <c:lblOffset val="100"/>
        <c:noMultiLvlLbl val="0"/>
      </c:catAx>
      <c:valAx>
        <c:axId val="69978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# Express Lane Passengers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78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0E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FA48AE-F23C-41EC-915A-333D11920D97}" authorId="{B4A86CF1-B7A1-D55B-7BEE-BEB8BDA30D21}" status="resolved" created="2026-07-30T01:26:54.68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0"/>
      <ac:spMk id="5" creationId="{E6C225EF-E0DA-4830-1E6A-62D672975524}"/>
      <ac:txMk cp="0" len="64">
        <ac:context len="65" hash="2471944933"/>
      </ac:txMk>
    </ac:txMkLst>
    <p188:pos x="7715250" y="493568"/>
    <p188:replyLst>
      <p188:reply id="{79FA4598-CAB5-4714-8EB8-97FAB773A28C}" authorId="{0F2D6365-B878-A163-7FAC-710F531192E6}" created="2026-07-30T20:08:15.155">
        <p188:txBody>
          <a:bodyPr/>
          <a:lstStyle/>
          <a:p>
            <a:r>
              <a:rPr lang="en-US"/>
              <a:t>Reduced to just BAIFA as data source</a:t>
            </a:r>
          </a:p>
        </p188:txBody>
      </p188:reply>
    </p188:replyLst>
    <p188:txBody>
      <a:bodyPr/>
      <a:lstStyle/>
      <a:p>
        <a:r>
          <a:rPr lang="en-US"/>
          <a:t>[@Hema Nagarajan] I don' think we need the source any onger.</a:t>
        </a:r>
      </a:p>
    </p188:txBody>
  </p188:cm>
</p188:cmLst>
</file>

<file path=ppt/comments/modernComment_111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87EA9F-C5F3-4F07-BE28-409F95BC5E77}" authorId="{C6EF1FB9-6DF2-AD2C-8ADB-477116F47B32}" status="resolved" created="2026-04-23T01:42:51.80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3"/>
      <ac:picMk id="3" creationId="{83622C8D-F784-6306-CA8C-1DBD468F9414}"/>
    </ac:deMkLst>
    <p188:txBody>
      <a:bodyPr/>
      <a:lstStyle/>
      <a:p>
        <a:r>
          <a:rPr lang="en-US"/>
          <a:t>Need to correct person throughput line in graphic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Today’s presentation summarizes the initial performance of the 101 Express Lanes after opening.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This is an early, data-driven look at how the lanes are operating under real-world conditions.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It’s important to frame this as an initial checkpoint, not a final verdict—we will continue to refine and update the analysis as more data becomes available.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9779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I’ll start with the purpose of the study and the data sources used.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Then I’ll walk through performance results tied directly to the benefits identified in the EIR.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I’ll close with key takeaways, limitations, and next steps.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365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/>
              <a:t>The express lanes were designed to maintain reliable speeds of 45 mph or greater during peak periods.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The operating rules—hours, eligibility, FasTrak Flex use—are consistent with regional express lane standards.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These lanes are actively managed facilities, not static HOV lanes, which is a critical distinction for understanding performance.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442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The purpose of this study is to evaluate whether the express lanes are delivering the benefits identified during environmental clearance.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Those benefits include reducing delay, improving reliability, encouraging carpooling and transit use, increasing person throughput, and using technology to actively manage traffic.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Safety was added as a benefit area, with the understanding that safety data has a longer reporting lag.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935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The analysis relies primarily on Caltrans </a:t>
            </a:r>
            <a:r>
              <a:rPr lang="en-US" err="1"/>
              <a:t>PeMS</a:t>
            </a:r>
            <a:r>
              <a:rPr lang="en-US"/>
              <a:t> data and the Caltrans Traffic Census.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These are publicly available, industry-standard data sources.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Toll system data supplements this by providing higher-resolution insight into express lane operations that probe data alone cannot provide.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8278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endParaRPr lang="en-US" sz="1800" b="1">
              <a:solidFill>
                <a:srgbClr val="000000"/>
              </a:solidFill>
              <a:highlight>
                <a:srgbClr val="F6F4F4"/>
              </a:highlight>
              <a:latin typeface="Inter 1"/>
              <a:ea typeface="Inter 1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highlight>
                  <a:srgbClr val="F6F4F4"/>
                </a:highlight>
              </a:rPr>
              <a:t>There are several important limitations to keep in mind when interpreting results.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highlight>
                  <a:srgbClr val="F6F4F4"/>
                </a:highlight>
              </a:rPr>
              <a:t>The corridor opened in phases, so performance varies by segment.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highlight>
                  <a:srgbClr val="F6F4F4"/>
                </a:highlight>
              </a:rPr>
              <a:t>Occupancy data is self-reported, which is an industry-wide limitation.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highlight>
                  <a:srgbClr val="F6F4F4"/>
                </a:highlight>
              </a:rPr>
              <a:t>Traffic patterns are still stabilizing post-pandemic.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highlight>
                  <a:srgbClr val="F6F4F4"/>
                </a:highlight>
              </a:rPr>
              <a:t>Safety data currently covers only nine months, which is not sufficient for defensible conclusions.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highlight>
                  <a:srgbClr val="F6F4F4"/>
                </a:highlight>
              </a:rPr>
              <a:t>We’ve intentionally applied consistent metrics and used GP lanes as a baseline to keep the analysis conservative.</a:t>
            </a:r>
            <a:endParaRPr lang="en-US"/>
          </a:p>
          <a:p>
            <a:endParaRPr lang="en-US" sz="1800" b="1">
              <a:solidFill>
                <a:srgbClr val="000000"/>
              </a:solidFill>
              <a:highlight>
                <a:srgbClr val="F6F4F4"/>
              </a:highlight>
              <a:latin typeface="Inter 1"/>
              <a:ea typeface="Inter 1"/>
            </a:endParaRPr>
          </a:p>
          <a:p>
            <a:endParaRPr lang="en-US" sz="1800" b="1">
              <a:solidFill>
                <a:srgbClr val="000000"/>
              </a:solidFill>
              <a:highlight>
                <a:srgbClr val="F6F4F4"/>
              </a:highlight>
              <a:latin typeface="Inter 1"/>
              <a:ea typeface="Inter 1"/>
            </a:endParaRPr>
          </a:p>
          <a:p>
            <a:endParaRPr lang="en-US" sz="1800" b="1">
              <a:solidFill>
                <a:srgbClr val="000000"/>
              </a:solidFill>
              <a:highlight>
                <a:srgbClr val="F6F4F4"/>
              </a:highlight>
              <a:latin typeface="Inter 1"/>
              <a:ea typeface="Inter 1"/>
            </a:endParaRPr>
          </a:p>
          <a:p>
            <a:endParaRPr lang="en-US" sz="1800" b="1">
              <a:solidFill>
                <a:srgbClr val="000000"/>
              </a:solidFill>
              <a:highlight>
                <a:srgbClr val="F6F4F4"/>
              </a:highlight>
              <a:latin typeface="Inter 1"/>
              <a:ea typeface="Inter 1"/>
            </a:endParaRPr>
          </a:p>
          <a:p>
            <a:endParaRPr lang="en-US" sz="1800" b="1">
              <a:solidFill>
                <a:srgbClr val="000000"/>
              </a:solidFill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Limitations </a:t>
            </a:r>
            <a:endParaRPr lang="en-US"/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How It Was Addressed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Post-Implementation Data Set.</a:t>
            </a: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 Limited post-implementation period; Phase 2 lane addition limits direct before-and-after comparisons. 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Applied consistent performance measures across time periods and cross-checked results using multiple data sources; for Phase 2, used the leftmost general-purpose lane from the pre-implementation period as a comparison baseline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Post-Pandemic Travel Patterns</a:t>
            </a: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. Regional travel behavior shifts affect baseline conditions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Interpreted results within the context of regional trends and recommended ongoing data evaluation to support future analyses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Occupancy Data</a:t>
            </a: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. Relies on self-reported toll system declarations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Acknowledged limitations and identified the need to verify occupancy declarations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Transit Data.</a:t>
            </a: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 Limited availability of consistent corridor-level data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Excluded transit performance analysis and recommended pursuing data partnerships to enable future analysis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Safety Data</a:t>
            </a: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. SWITRS data only available through 2023; limitations with selected comparison corridor.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>
                <a:solidFill>
                  <a:srgbClr val="000000"/>
                </a:solidFill>
                <a:effectLst/>
                <a:highlight>
                  <a:srgbClr val="F6F4F4"/>
                </a:highlight>
                <a:latin typeface="Inter 1"/>
                <a:ea typeface="Inter 1"/>
              </a:rPr>
              <a:t>Recognized data limitations and recommended reassessing safety impacts as additional data becomes available</a:t>
            </a:r>
            <a:endParaRPr lang="en-US" sz="1800" b="0" i="0" u="none" strike="noStrike">
              <a:effectLst/>
              <a:highlight>
                <a:srgbClr val="F6F4F4"/>
              </a:highlight>
              <a:latin typeface="Inter 1"/>
              <a:ea typeface="Inter 1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6861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/>
              <a:t>While overall daily traffic remains slightly lower, peak commute periods have fully recovered.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Morning and evening peaks are now comparable to pre-pandemic levels.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This means peak-period performance changes are much more attributable to the express lanes themselves, not suppressed demand.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85064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/>
              <a:t>Average speeds increased throughout the corridor in both directions.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Express lanes saw speed increases of 7 to 13 mph.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General purpose lanes also improved by 1 to 7 mph, which is a key point—this is not just a benefit to tolled users.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Bottlenecks are shorter and less severe, even where congestion still exists.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Orient them on how to read the map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/>
              <a:t>Several historic southbound bottlenecks are now fully resolved.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Others are noticeably shorter and less intense.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Remaining congestion is largely tied to known interchange constraints rather than express lane operations.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81525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/>
              <a:t>Similar patterns appear northbound.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Express lanes show improvement even where GP lanes remain constrained.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This highlights how managed lanes can provide reliability even when physical bottlenecks remain.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70892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Reliability is one of the strongest performance outcomes.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Express lane users experience significantly reduced worst-day delays.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General purpose lanes also show improved reliability, indicating corridor-wide efficiency gains.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These improvements are occurring despite increasing post-pandemic demand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156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Southbound 101 drivers experienced 22% travel time savings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And northbound experienced a 13% travel time savings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SB experienced a 58% reduction in VHT and NB experienced a 42% reduction in VHT (</a:t>
            </a:r>
            <a:r>
              <a:rPr lang="en-US">
                <a:highlight>
                  <a:srgbClr val="FFFF00"/>
                </a:highlight>
                <a:ea typeface="Calibri"/>
                <a:cs typeface="Calibri"/>
              </a:rPr>
              <a:t>ASK AN about tie to environmental</a:t>
            </a:r>
            <a:r>
              <a:rPr lang="en-US">
                <a:ea typeface="Calibri"/>
                <a:cs typeface="Calibri"/>
              </a:rPr>
              <a:t>) 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This translates directly to predictability for commuters.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29237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The 95th percentile travel time—essentially the worst travel days—improved by 28 to 44% for express lane users.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Southbound corridor travel time dropped from roughly 45 minutes to about 25 minutes on the worst days.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This translates directly to predictability for commuters.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137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>
                <a:highlight>
                  <a:srgbClr val="FFFF00"/>
                </a:highlight>
              </a:rPr>
              <a:t>Update after talking about Transit Data with Peter</a:t>
            </a:r>
          </a:p>
          <a:p>
            <a:r>
              <a:rPr lang="en-US">
                <a:highlight>
                  <a:srgbClr val="FFFF00"/>
                </a:highlight>
                <a:ea typeface="Calibri"/>
                <a:cs typeface="Calibri"/>
              </a:rPr>
              <a:t>CAN I mention VOD?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/>
              <a:t>Person throughput increased by more than 2.5 times following the Phase 2 opening.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This reflects increased express lane usage and a higher share of HOV 3+ vehicles.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While occupancy is self-reported, the magnitude and consistency of the increase are notable.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/>
              <a:t>These performance gains are enabled by active lane management.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Dynamic pricing responds in real time to traffic conditions.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Continuous monitoring allows operators to adjust quickly as conditions change.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This is a fundamental difference from traditional HOV lanes.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r>
              <a:rPr lang="en-US"/>
              <a:t>Safety is a top priority, but incident data lags traffic data.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With only eight to nine months of data, drawing conclusions now would be premature.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The JPA commits to revisiting safety analysis by early 2027, when a more complete dataset is available.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The express lanes are functioning as intended.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Benefits extend beyond express lane users to the broader corridor.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Known limitations are acknowledged and manageable.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Ongoing monitoring is essential to continued success.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1344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0FD67-F22A-E286-59CD-DF3E66C83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A27B8AE-70DF-CB4A-5FA5-CEF548023C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B97A22-B963-FFA1-4DFF-67FC8BDB88D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6258592-C30A-ACBF-1F31-6B4ACFF2C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25A307E-A8D4-3E12-5D0E-131805B06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/>
              <a:t>Continue regular performance monitoring and reporting. - Commit to annual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/>
              <a:t>Explore advanced occupancy verification technologies.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/>
              <a:t>Expand transit data integration.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/>
              <a:t>What are we committing to on safety?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buFont typeface="Arial,Sans-Serif"/>
              <a:buChar char="•"/>
            </a:pPr>
            <a:r>
              <a:rPr lang="en-US"/>
              <a:t>Target remaining congestion hotspots with focused operational strategies.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364DD-FFC6-4238-F117-C4EA2AE706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B12EA-8839-B6AB-F03F-C090DAA835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93884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/>
              <a:t>We welcome Board questions, feedback, and direction.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This study is meant to inform future operational and policy decisions.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/>
              <a:t>We see this as a living analysis that will evolve as the corridor matures.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515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DUF2isFWsqVSYhbaACYtbgcLi_YjDqpE3GLQIVgkKQg/edit#gid=6985111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E_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1_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00"/>
            <a:ext cx="18417369" cy="10359771"/>
          </a:xfrm>
          <a:custGeom>
            <a:avLst/>
            <a:gdLst/>
            <a:ahLst/>
            <a:cxnLst/>
            <a:rect l="l" t="t" r="r" b="b"/>
            <a:pathLst>
              <a:path w="18417369" h="10359771">
                <a:moveTo>
                  <a:pt x="0" y="0"/>
                </a:moveTo>
                <a:lnTo>
                  <a:pt x="18417369" y="0"/>
                </a:lnTo>
                <a:lnTo>
                  <a:pt x="18417369" y="10359771"/>
                </a:lnTo>
                <a:lnTo>
                  <a:pt x="0" y="103597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91503" y="5114925"/>
            <a:ext cx="14652574" cy="131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1"/>
              </a:lnSpc>
            </a:pPr>
            <a:r>
              <a:rPr lang="en-US" sz="4500" b="1">
                <a:solidFill>
                  <a:srgbClr val="FFFFFF"/>
                </a:solidFill>
                <a:latin typeface="Inter Bold"/>
                <a:ea typeface="Inter 1 Bold"/>
                <a:cs typeface="Inter 1 Bold"/>
                <a:sym typeface="Inter 1 Bold"/>
              </a:rPr>
              <a:t>San Mateo County 101 Express Lanes </a:t>
            </a:r>
            <a:endParaRPr lang="en-US" sz="4500" b="1">
              <a:solidFill>
                <a:srgbClr val="FFFFFF"/>
              </a:solidFill>
              <a:latin typeface="Inter Bold"/>
              <a:ea typeface="Inter 1 Bold"/>
              <a:cs typeface="Inter 1 Bold"/>
            </a:endParaRPr>
          </a:p>
          <a:p>
            <a:pPr algn="l">
              <a:lnSpc>
                <a:spcPts val="4864"/>
              </a:lnSpc>
            </a:pPr>
            <a:r>
              <a:rPr lang="en-US" sz="3900">
                <a:solidFill>
                  <a:srgbClr val="FFFFFF"/>
                </a:solidFill>
                <a:latin typeface="Inter 1"/>
                <a:ea typeface="Inter 1 Bold"/>
                <a:cs typeface="Inter 1 Bold"/>
                <a:sym typeface="Inter 1 Bold"/>
              </a:rPr>
              <a:t>Initial Performance Study</a:t>
            </a:r>
            <a:endParaRPr lang="en-US" sz="3900">
              <a:solidFill>
                <a:srgbClr val="FF0000"/>
              </a:solidFill>
              <a:latin typeface="Inter 1"/>
              <a:ea typeface="Inter 1 Bold"/>
              <a:cs typeface="Inter 1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811000" y="281336"/>
            <a:ext cx="2545080" cy="283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2400">
                <a:solidFill>
                  <a:schemeClr val="bg1"/>
                </a:solidFill>
                <a:latin typeface="Inter 2"/>
                <a:ea typeface="Inter 2"/>
                <a:cs typeface="Inter 2"/>
                <a:sym typeface="Inter 2"/>
              </a:rPr>
              <a:t>ATTACHMENT 1</a:t>
            </a:r>
            <a:endParaRPr lang="en-US">
              <a:solidFill>
                <a:schemeClr val="bg1"/>
              </a:solidFill>
              <a:latin typeface="Inter 2"/>
              <a:ea typeface="Inter 2"/>
              <a:cs typeface="Inter 2"/>
              <a:sym typeface="Inter 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BD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 flipH="1" flipV="1">
            <a:off x="-96140" y="-139916"/>
            <a:ext cx="18382649" cy="11029589"/>
          </a:xfrm>
          <a:custGeom>
            <a:avLst/>
            <a:gdLst/>
            <a:ahLst/>
            <a:cxnLst/>
            <a:rect l="l" t="t" r="r" b="b"/>
            <a:pathLst>
              <a:path w="18382649" h="11029589">
                <a:moveTo>
                  <a:pt x="18382649" y="11029589"/>
                </a:moveTo>
                <a:lnTo>
                  <a:pt x="0" y="11029589"/>
                </a:lnTo>
                <a:lnTo>
                  <a:pt x="0" y="0"/>
                </a:lnTo>
                <a:lnTo>
                  <a:pt x="18382649" y="0"/>
                </a:lnTo>
                <a:lnTo>
                  <a:pt x="18382649" y="1102958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1809">
            <a:off x="7567473" y="7575106"/>
            <a:ext cx="9047881" cy="0"/>
          </a:xfrm>
          <a:prstGeom prst="line">
            <a:avLst/>
          </a:prstGeom>
          <a:ln w="9525" cap="flat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7567474" y="6599130"/>
            <a:ext cx="9047882" cy="0"/>
          </a:xfrm>
          <a:prstGeom prst="line">
            <a:avLst/>
          </a:prstGeom>
          <a:ln w="9525" cap="flat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1809">
            <a:off x="7567473" y="5627916"/>
            <a:ext cx="9047881" cy="0"/>
          </a:xfrm>
          <a:prstGeom prst="line">
            <a:avLst/>
          </a:prstGeom>
          <a:ln w="9525" cap="flat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1809">
            <a:off x="7567473" y="4654321"/>
            <a:ext cx="9047881" cy="0"/>
          </a:xfrm>
          <a:prstGeom prst="line">
            <a:avLst/>
          </a:prstGeom>
          <a:ln w="9525" cap="flat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1809">
            <a:off x="7567473" y="3680726"/>
            <a:ext cx="9047881" cy="0"/>
          </a:xfrm>
          <a:prstGeom prst="line">
            <a:avLst/>
          </a:prstGeom>
          <a:ln w="9525" cap="flat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7619207" y="2704750"/>
            <a:ext cx="8996147" cy="0"/>
          </a:xfrm>
          <a:prstGeom prst="line">
            <a:avLst/>
          </a:prstGeom>
          <a:ln w="9525" cap="flat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7619207" y="1917915"/>
            <a:ext cx="7351843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Cloud"/>
                <a:cs typeface="Cloud"/>
                <a:sym typeface="Cloud"/>
              </a:rPr>
              <a:t>Background &amp; Rules</a:t>
            </a:r>
            <a:endParaRPr lang="en-US" sz="3000">
              <a:solidFill>
                <a:srgbClr val="FFFFFF"/>
              </a:solidFill>
              <a:latin typeface="Inter 1"/>
              <a:ea typeface="Cloud"/>
              <a:cs typeface="Clou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951597" y="1917915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03</a:t>
            </a:r>
            <a:endParaRPr lang="en-US" sz="3000" b="1">
              <a:solidFill>
                <a:srgbClr val="FFFFFF"/>
              </a:solidFill>
              <a:latin typeface="Inter 1"/>
              <a:ea typeface="Cloud Bold"/>
              <a:cs typeface="Clou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951597" y="2891510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04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51597" y="3865105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05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951597" y="4838700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06</a:t>
            </a:r>
            <a:endParaRPr lang="en-US" sz="3000" b="1">
              <a:solidFill>
                <a:srgbClr val="FFFFFF"/>
              </a:solidFill>
              <a:latin typeface="Inter 1"/>
              <a:ea typeface="Cloud Bold"/>
              <a:cs typeface="Cloud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951597" y="5812295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07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951597" y="6785890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20</a:t>
            </a:r>
            <a:endParaRPr lang="en-US" sz="3000" b="1">
              <a:solidFill>
                <a:srgbClr val="FFFFFF"/>
              </a:solidFill>
              <a:latin typeface="Inter 1"/>
              <a:ea typeface="Cloud Bold"/>
              <a:cs typeface="Cloud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951597" y="7748803"/>
            <a:ext cx="66375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nter 1"/>
                <a:ea typeface="Cloud Bold"/>
                <a:cs typeface="Cloud Bold"/>
                <a:sym typeface="Cloud Bold"/>
              </a:rPr>
              <a:t>21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19207" y="2889470"/>
            <a:ext cx="8073060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Cloud"/>
                <a:cs typeface="Cloud"/>
                <a:sym typeface="Cloud"/>
              </a:rPr>
              <a:t>Study Purpose</a:t>
            </a:r>
            <a:endParaRPr lang="en-US" sz="3000">
              <a:solidFill>
                <a:srgbClr val="FFFFFF"/>
              </a:solidFill>
              <a:latin typeface="Inter 1"/>
              <a:ea typeface="Cloud"/>
              <a:cs typeface="Clou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619207" y="3861024"/>
            <a:ext cx="8664268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Cloud"/>
                <a:cs typeface="Cloud"/>
                <a:sym typeface="Cloud"/>
              </a:rPr>
              <a:t>Data Sources</a:t>
            </a:r>
            <a:endParaRPr lang="en-US" sz="3000">
              <a:solidFill>
                <a:srgbClr val="FFFFFF"/>
              </a:solidFill>
              <a:latin typeface="Inter 1"/>
              <a:ea typeface="Cloud"/>
              <a:cs typeface="Clou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619207" y="4837677"/>
            <a:ext cx="570334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Cloud"/>
                <a:cs typeface="Cloud"/>
                <a:sym typeface="Cloud"/>
              </a:rPr>
              <a:t>Analytical Limitations</a:t>
            </a:r>
            <a:endParaRPr lang="en-US" sz="3000">
              <a:solidFill>
                <a:srgbClr val="FFFFFF"/>
              </a:solidFill>
              <a:latin typeface="Inter 1"/>
              <a:ea typeface="Cloud"/>
              <a:cs typeface="Clou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619207" y="6775688"/>
            <a:ext cx="570334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Cloud"/>
                <a:cs typeface="Cloud"/>
                <a:sym typeface="Cloud"/>
              </a:rPr>
              <a:t>Key Takeaways</a:t>
            </a:r>
            <a:endParaRPr lang="en-US" sz="3000">
              <a:solidFill>
                <a:srgbClr val="FFFFFF"/>
              </a:solidFill>
              <a:latin typeface="Inter 1"/>
              <a:ea typeface="Cloud"/>
              <a:cs typeface="Clou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663038" y="7747243"/>
            <a:ext cx="570334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Inter 1"/>
                <a:cs typeface="Cloud"/>
                <a:sym typeface="Cloud"/>
              </a:rPr>
              <a:t>Next Steps</a:t>
            </a:r>
            <a:endParaRPr lang="en-US" sz="3000">
              <a:latin typeface="Inter 1"/>
              <a:ea typeface="Inter 1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8700" y="1009650"/>
            <a:ext cx="5976239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Agenda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19207" y="5827605"/>
            <a:ext cx="5703347" cy="49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nter 1"/>
                <a:ea typeface="Cloud"/>
                <a:cs typeface="Cloud"/>
                <a:sym typeface="Cloud"/>
              </a:rPr>
              <a:t>Benefit Assessment</a:t>
            </a:r>
            <a:endParaRPr lang="en-US" sz="3000">
              <a:solidFill>
                <a:srgbClr val="FFFFFF"/>
              </a:solidFill>
              <a:latin typeface="Inter 1"/>
              <a:ea typeface="Cloud"/>
              <a:cs typeface="Cloud"/>
            </a:endParaRP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85CEF432-C21E-CC6F-013E-057B86280AB0}"/>
              </a:ext>
            </a:extLst>
          </p:cNvPr>
          <p:cNvSpPr/>
          <p:nvPr/>
        </p:nvSpPr>
        <p:spPr>
          <a:xfrm>
            <a:off x="15657840" y="8960253"/>
            <a:ext cx="2403126" cy="1110439"/>
          </a:xfrm>
          <a:custGeom>
            <a:avLst/>
            <a:gdLst/>
            <a:ahLst/>
            <a:cxnLst/>
            <a:rect l="l" t="t" r="r" b="b"/>
            <a:pathLst>
              <a:path w="2403126" h="1110439">
                <a:moveTo>
                  <a:pt x="0" y="0"/>
                </a:moveTo>
                <a:lnTo>
                  <a:pt x="2403126" y="0"/>
                </a:lnTo>
                <a:lnTo>
                  <a:pt x="2403126" y="1110439"/>
                </a:lnTo>
                <a:lnTo>
                  <a:pt x="0" y="1110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3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 map of a highway  AI-generated content may be incorrect."/>
          <p:cNvSpPr/>
          <p:nvPr/>
        </p:nvSpPr>
        <p:spPr>
          <a:xfrm>
            <a:off x="13507317" y="776416"/>
            <a:ext cx="4554883" cy="5029830"/>
          </a:xfrm>
          <a:custGeom>
            <a:avLst/>
            <a:gdLst/>
            <a:ahLst/>
            <a:cxnLst/>
            <a:rect l="l" t="t" r="r" b="b"/>
            <a:pathLst>
              <a:path w="4554883" h="5029830">
                <a:moveTo>
                  <a:pt x="0" y="0"/>
                </a:moveTo>
                <a:lnTo>
                  <a:pt x="4554883" y="0"/>
                </a:lnTo>
                <a:lnTo>
                  <a:pt x="4554883" y="5029830"/>
                </a:lnTo>
                <a:lnTo>
                  <a:pt x="0" y="5029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047" t="-13588" r="-7376"/>
            </a:stretch>
          </a:blipFill>
          <a:ln>
            <a:solidFill>
              <a:srgbClr val="4472C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0456" y="1032790"/>
            <a:ext cx="12965807" cy="965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6499" u="none" strike="noStrike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Background &amp; Operating Rules</a:t>
            </a:r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720841" y="4590563"/>
            <a:ext cx="5943033" cy="5167515"/>
            <a:chOff x="0" y="-153287"/>
            <a:chExt cx="7924045" cy="689002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-153287"/>
              <a:ext cx="7454987" cy="6890020"/>
              <a:chOff x="0" y="-28575"/>
              <a:chExt cx="1389725" cy="128440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389725" cy="1255831"/>
              </a:xfrm>
              <a:custGeom>
                <a:avLst/>
                <a:gdLst/>
                <a:ahLst/>
                <a:cxnLst/>
                <a:rect l="l" t="t" r="r" b="b"/>
                <a:pathLst>
                  <a:path w="1389725" h="1255831">
                    <a:moveTo>
                      <a:pt x="55386" y="0"/>
                    </a:moveTo>
                    <a:lnTo>
                      <a:pt x="1334339" y="0"/>
                    </a:lnTo>
                    <a:cubicBezTo>
                      <a:pt x="1364928" y="0"/>
                      <a:pt x="1389725" y="24797"/>
                      <a:pt x="1389725" y="55386"/>
                    </a:cubicBezTo>
                    <a:lnTo>
                      <a:pt x="1389725" y="1200445"/>
                    </a:lnTo>
                    <a:cubicBezTo>
                      <a:pt x="1389725" y="1215134"/>
                      <a:pt x="1383889" y="1229222"/>
                      <a:pt x="1373503" y="1239609"/>
                    </a:cubicBezTo>
                    <a:cubicBezTo>
                      <a:pt x="1363116" y="1249996"/>
                      <a:pt x="1349028" y="1255831"/>
                      <a:pt x="1334339" y="1255831"/>
                    </a:cubicBezTo>
                    <a:lnTo>
                      <a:pt x="55386" y="1255831"/>
                    </a:lnTo>
                    <a:cubicBezTo>
                      <a:pt x="24797" y="1255831"/>
                      <a:pt x="0" y="1231034"/>
                      <a:pt x="0" y="1200445"/>
                    </a:cubicBezTo>
                    <a:lnTo>
                      <a:pt x="0" y="55386"/>
                    </a:lnTo>
                    <a:cubicBezTo>
                      <a:pt x="0" y="24797"/>
                      <a:pt x="24797" y="0"/>
                      <a:pt x="55386" y="0"/>
                    </a:cubicBezTo>
                    <a:close/>
                  </a:path>
                </a:pathLst>
              </a:custGeom>
              <a:solidFill>
                <a:srgbClr val="DDBD70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1389725" cy="1284406"/>
              </a:xfrm>
              <a:prstGeom prst="rect">
                <a:avLst/>
              </a:prstGeom>
            </p:spPr>
            <p:txBody>
              <a:bodyPr lIns="53829" tIns="53829" rIns="53829" bIns="53829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60652" y="491358"/>
              <a:ext cx="7463393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39"/>
                </a:lnSpc>
                <a:spcBef>
                  <a:spcPct val="0"/>
                </a:spcBef>
              </a:pPr>
              <a:r>
                <a:rPr lang="en-US" sz="3199">
                  <a:solidFill>
                    <a:srgbClr val="0C4385"/>
                  </a:solidFill>
                  <a:latin typeface="Inter 2"/>
                  <a:ea typeface="Inter 2"/>
                  <a:cs typeface="Inter 2"/>
                  <a:sym typeface="Inter 2"/>
                </a:rPr>
                <a:t>Timeline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9709" y="1407063"/>
              <a:ext cx="6525278" cy="2016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0"/>
                </a:lnSpc>
              </a:pPr>
              <a:r>
                <a:rPr lang="en-US" sz="2300" b="1">
                  <a:solidFill>
                    <a:srgbClr val="0C4385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2022</a:t>
              </a:r>
            </a:p>
            <a:p>
              <a:pPr algn="l">
                <a:lnSpc>
                  <a:spcPts val="2990"/>
                </a:lnSpc>
              </a:pPr>
              <a:r>
                <a:rPr lang="en-US" sz="2300" b="1">
                  <a:solidFill>
                    <a:srgbClr val="0C4385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Phase 1</a:t>
              </a:r>
              <a:endParaRPr lang="en-US" sz="2300" b="1">
                <a:solidFill>
                  <a:srgbClr val="0C4385"/>
                </a:solidFill>
                <a:latin typeface="Inter 2 Bold"/>
                <a:ea typeface="Inter 2 Bold"/>
                <a:cs typeface="Inter 2 Bold"/>
              </a:endParaRPr>
            </a:p>
            <a:p>
              <a:pPr algn="l">
                <a:lnSpc>
                  <a:spcPts val="2990"/>
                </a:lnSpc>
              </a:pPr>
              <a:r>
                <a:rPr lang="en-US" sz="2300">
                  <a:solidFill>
                    <a:srgbClr val="0C4385"/>
                  </a:solidFill>
                  <a:latin typeface="Inter 2"/>
                  <a:ea typeface="Inter 2"/>
                  <a:cs typeface="Inter 2"/>
                  <a:sym typeface="Inter 2"/>
                </a:rPr>
                <a:t>HOV to Express Lane Conversion</a:t>
              </a:r>
              <a:endParaRPr lang="en-US" sz="2300">
                <a:solidFill>
                  <a:srgbClr val="0C4385"/>
                </a:solidFill>
                <a:latin typeface="Inter 2"/>
                <a:ea typeface="Inter 2"/>
                <a:cs typeface="Inter 2"/>
              </a:endParaRPr>
            </a:p>
            <a:p>
              <a:pPr>
                <a:lnSpc>
                  <a:spcPts val="2990"/>
                </a:lnSpc>
                <a:spcBef>
                  <a:spcPct val="0"/>
                </a:spcBef>
              </a:pPr>
              <a:r>
                <a:rPr lang="en-US" sz="2300">
                  <a:solidFill>
                    <a:srgbClr val="0C4385"/>
                  </a:solidFill>
                  <a:latin typeface="Inter 2"/>
                  <a:ea typeface="Inter 2"/>
                  <a:cs typeface="Inter 2"/>
                  <a:sym typeface="Inter 2"/>
                </a:rPr>
                <a:t>7 miles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9709" y="3870016"/>
              <a:ext cx="5665126" cy="2016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0"/>
                </a:lnSpc>
              </a:pPr>
              <a:r>
                <a:rPr lang="en-US" sz="2300" b="1">
                  <a:solidFill>
                    <a:srgbClr val="0C4385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2023</a:t>
              </a:r>
            </a:p>
            <a:p>
              <a:pPr algn="l">
                <a:lnSpc>
                  <a:spcPts val="2990"/>
                </a:lnSpc>
              </a:pPr>
              <a:r>
                <a:rPr lang="en-US" sz="2300" b="1">
                  <a:solidFill>
                    <a:srgbClr val="0C4385"/>
                  </a:solidFill>
                  <a:latin typeface="Inter 2 Bold"/>
                  <a:ea typeface="Inter 2 Bold"/>
                  <a:cs typeface="Inter 2 Bold"/>
                  <a:sym typeface="Inter 2 Bold"/>
                </a:rPr>
                <a:t>Phase 2</a:t>
              </a:r>
              <a:endParaRPr lang="en-US" sz="2300" b="1">
                <a:solidFill>
                  <a:srgbClr val="0C4385"/>
                </a:solidFill>
                <a:latin typeface="Inter 2 Bold"/>
                <a:ea typeface="Inter 2 Bold"/>
                <a:cs typeface="Inter 2 Bold"/>
              </a:endParaRPr>
            </a:p>
            <a:p>
              <a:pPr algn="l">
                <a:lnSpc>
                  <a:spcPts val="2990"/>
                </a:lnSpc>
              </a:pPr>
              <a:r>
                <a:rPr lang="en-US" sz="2300">
                  <a:solidFill>
                    <a:srgbClr val="0C4385"/>
                  </a:solidFill>
                  <a:latin typeface="Inter 2"/>
                  <a:ea typeface="Inter 2"/>
                  <a:cs typeface="Inter 2"/>
                  <a:sym typeface="Inter 2"/>
                </a:rPr>
                <a:t>New Managed Lane Added</a:t>
              </a:r>
              <a:endParaRPr lang="en-US" sz="2300">
                <a:solidFill>
                  <a:srgbClr val="0C4385"/>
                </a:solidFill>
                <a:latin typeface="Inter 2"/>
                <a:ea typeface="Inter 2"/>
                <a:cs typeface="Inter 2"/>
              </a:endParaRPr>
            </a:p>
            <a:p>
              <a:pPr marL="0" lvl="0" indent="0" algn="l">
                <a:lnSpc>
                  <a:spcPts val="2990"/>
                </a:lnSpc>
                <a:spcBef>
                  <a:spcPct val="0"/>
                </a:spcBef>
              </a:pPr>
              <a:r>
                <a:rPr lang="en-US" sz="2300">
                  <a:solidFill>
                    <a:srgbClr val="0C4385"/>
                  </a:solidFill>
                  <a:latin typeface="Inter 2"/>
                  <a:ea typeface="Inter 2"/>
                  <a:cs typeface="Inter 2"/>
                  <a:sym typeface="Inter 2"/>
                </a:rPr>
                <a:t>15 miles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515977" y="1483776"/>
              <a:ext cx="255354" cy="311041"/>
              <a:chOff x="0" y="0"/>
              <a:chExt cx="5213137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213137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5213137" h="6350000">
                    <a:moveTo>
                      <a:pt x="2606568" y="0"/>
                    </a:moveTo>
                    <a:cubicBezTo>
                      <a:pt x="1167000" y="0"/>
                      <a:pt x="0" y="1421496"/>
                      <a:pt x="0" y="3175000"/>
                    </a:cubicBezTo>
                    <a:cubicBezTo>
                      <a:pt x="0" y="4928504"/>
                      <a:pt x="1167000" y="6350000"/>
                      <a:pt x="2606568" y="6350000"/>
                    </a:cubicBezTo>
                    <a:cubicBezTo>
                      <a:pt x="4046137" y="6350000"/>
                      <a:pt x="5213137" y="4928504"/>
                      <a:pt x="5213137" y="3175000"/>
                    </a:cubicBezTo>
                    <a:cubicBezTo>
                      <a:pt x="5213137" y="1421496"/>
                      <a:pt x="4046137" y="0"/>
                      <a:pt x="2606568" y="0"/>
                    </a:cubicBezTo>
                    <a:close/>
                  </a:path>
                </a:pathLst>
              </a:custGeom>
              <a:solidFill>
                <a:srgbClr val="0C4385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15977" y="3943088"/>
              <a:ext cx="255354" cy="311041"/>
              <a:chOff x="0" y="0"/>
              <a:chExt cx="5213137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213137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5213137" h="6350000">
                    <a:moveTo>
                      <a:pt x="2606568" y="0"/>
                    </a:moveTo>
                    <a:cubicBezTo>
                      <a:pt x="1167000" y="0"/>
                      <a:pt x="0" y="1421496"/>
                      <a:pt x="0" y="3175000"/>
                    </a:cubicBezTo>
                    <a:cubicBezTo>
                      <a:pt x="0" y="4928504"/>
                      <a:pt x="1167000" y="6350000"/>
                      <a:pt x="2606568" y="6350000"/>
                    </a:cubicBezTo>
                    <a:cubicBezTo>
                      <a:pt x="4046137" y="6350000"/>
                      <a:pt x="5213137" y="4928504"/>
                      <a:pt x="5213137" y="3175000"/>
                    </a:cubicBezTo>
                    <a:cubicBezTo>
                      <a:pt x="5213137" y="1421496"/>
                      <a:pt x="4046137" y="0"/>
                      <a:pt x="2606568" y="0"/>
                    </a:cubicBezTo>
                    <a:close/>
                  </a:path>
                </a:pathLst>
              </a:custGeom>
              <a:solidFill>
                <a:srgbClr val="0C4385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AutoShape 15"/>
            <p:cNvSpPr/>
            <p:nvPr/>
          </p:nvSpPr>
          <p:spPr>
            <a:xfrm flipV="1">
              <a:off x="615784" y="1594734"/>
              <a:ext cx="0" cy="4460286"/>
            </a:xfrm>
            <a:prstGeom prst="line">
              <a:avLst/>
            </a:prstGeom>
            <a:ln w="12700" cap="rnd">
              <a:solidFill>
                <a:srgbClr val="0C438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99010" y="7332955"/>
            <a:ext cx="191516" cy="233281"/>
            <a:chOff x="0" y="0"/>
            <a:chExt cx="5213137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213137" cy="6350000"/>
            </a:xfrm>
            <a:custGeom>
              <a:avLst/>
              <a:gdLst/>
              <a:ahLst/>
              <a:cxnLst/>
              <a:rect l="l" t="t" r="r" b="b"/>
              <a:pathLst>
                <a:path w="5213137" h="6350000">
                  <a:moveTo>
                    <a:pt x="2606568" y="0"/>
                  </a:moveTo>
                  <a:cubicBezTo>
                    <a:pt x="1167000" y="0"/>
                    <a:pt x="0" y="1421496"/>
                    <a:pt x="0" y="3175000"/>
                  </a:cubicBezTo>
                  <a:cubicBezTo>
                    <a:pt x="0" y="4928504"/>
                    <a:pt x="1167000" y="6350000"/>
                    <a:pt x="2606568" y="6350000"/>
                  </a:cubicBezTo>
                  <a:cubicBezTo>
                    <a:pt x="4046137" y="6350000"/>
                    <a:pt x="5213137" y="4928504"/>
                    <a:pt x="5213137" y="3175000"/>
                  </a:cubicBezTo>
                  <a:cubicBezTo>
                    <a:pt x="5213137" y="1421496"/>
                    <a:pt x="4046137" y="0"/>
                    <a:pt x="2606568" y="0"/>
                  </a:cubicBezTo>
                  <a:close/>
                </a:path>
              </a:pathLst>
            </a:custGeom>
            <a:solidFill>
              <a:srgbClr val="0C438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47102" y="2787233"/>
            <a:ext cx="7623665" cy="2165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150" b="1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Express Lane Objectives</a:t>
            </a:r>
            <a:endParaRPr lang="en-US" b="1">
              <a:ea typeface="Calibri"/>
              <a:cs typeface="Calibri"/>
            </a:endParaRPr>
          </a:p>
          <a:p>
            <a:pPr marL="473710" lvl="1" indent="-236855" algn="l">
              <a:lnSpc>
                <a:spcPct val="150000"/>
              </a:lnSpc>
              <a:buFont typeface="Arial"/>
              <a:buChar char="•"/>
            </a:pPr>
            <a:r>
              <a:rPr lang="en-US" sz="215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Maintain travel speeds of </a:t>
            </a:r>
            <a:r>
              <a:rPr lang="en-US" sz="2150" b="1">
                <a:solidFill>
                  <a:srgbClr val="FFFFFF"/>
                </a:solidFill>
                <a:latin typeface="Inter 2 Bold"/>
                <a:ea typeface="Inter 2 Bold"/>
                <a:cs typeface="Inter 2 Bold"/>
                <a:sym typeface="Inter 2 Bold"/>
              </a:rPr>
              <a:t>45 mph or greater</a:t>
            </a:r>
            <a:endParaRPr lang="en-US" sz="2150" b="1">
              <a:solidFill>
                <a:srgbClr val="FFFFFF"/>
              </a:solidFill>
              <a:latin typeface="Inter 2 Bold"/>
              <a:ea typeface="Inter 2 Bold"/>
              <a:cs typeface="Inter 2 Bold"/>
            </a:endParaRPr>
          </a:p>
          <a:p>
            <a:pPr marL="473710" lvl="1" indent="-236855" algn="l">
              <a:lnSpc>
                <a:spcPct val="150000"/>
              </a:lnSpc>
              <a:buFont typeface="Arial"/>
              <a:buChar char="•"/>
            </a:pPr>
            <a:r>
              <a:rPr lang="en-US" sz="215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Improve mobility, reliability, and efficiency</a:t>
            </a:r>
            <a:endParaRPr lang="en-US" sz="2150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  <a:p>
            <a:pPr marL="473710" lvl="1" indent="-236855" algn="l">
              <a:lnSpc>
                <a:spcPct val="150000"/>
              </a:lnSpc>
              <a:buFont typeface="Arial"/>
              <a:buChar char="•"/>
            </a:pPr>
            <a:r>
              <a:rPr lang="en-US" sz="2150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Integrate with the regional express lanes network</a:t>
            </a:r>
            <a:endParaRPr lang="en-US" sz="2150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47102" y="5804240"/>
            <a:ext cx="8258075" cy="3160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Operating Rules</a:t>
            </a:r>
            <a:endParaRPr lang="en-US" b="1">
              <a:ea typeface="Calibri"/>
              <a:cs typeface="Calibri"/>
            </a:endParaRPr>
          </a:p>
          <a:p>
            <a:pPr marL="473710" lvl="1" indent="-236855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150" u="none" strike="noStrike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Hours: 5:00 a.m. – 8:00 p.m., Monday–Friday</a:t>
            </a:r>
            <a:endParaRPr lang="en-US" sz="2150" u="none" strike="noStrike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  <a:p>
            <a:pPr marL="473710" lvl="1" indent="-236855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150" u="none" strike="noStrike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FasTrak® required</a:t>
            </a:r>
            <a:endParaRPr lang="en-US" sz="2150" u="none" strike="noStrike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  <a:p>
            <a:pPr marL="473710" lvl="1" indent="-236855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150" u="none" strike="noStrike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Toll-free: HOV 3+, buses, motorcycles using FasTrak® Flex</a:t>
            </a:r>
            <a:endParaRPr lang="en-US" sz="2150" u="none" strike="noStrike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  <a:p>
            <a:pPr marL="473710" lvl="1" indent="-236855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150" u="none" strike="noStrike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Half-price tolls: HOV 2 using FasTrak® Flex</a:t>
            </a:r>
            <a:endParaRPr lang="en-US" sz="2150" u="none" strike="noStrike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  <a:p>
            <a:pPr marL="473710" lvl="1" indent="-236855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150" u="none" strike="noStrike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Eligible clean-air vehicles (ended 9/30/25)</a:t>
            </a:r>
            <a:endParaRPr lang="en-US" sz="2150" u="none" strike="noStrike">
              <a:solidFill>
                <a:srgbClr val="FFFFFF"/>
              </a:solidFill>
              <a:latin typeface="Inter 2"/>
              <a:ea typeface="Inter 2"/>
              <a:cs typeface="Inter 2"/>
            </a:endParaRPr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32C42E10-0A6B-A5D8-655A-A0B151E8BDAC}"/>
              </a:ext>
            </a:extLst>
          </p:cNvPr>
          <p:cNvSpPr/>
          <p:nvPr/>
        </p:nvSpPr>
        <p:spPr>
          <a:xfrm>
            <a:off x="15657840" y="8960253"/>
            <a:ext cx="2403126" cy="1110439"/>
          </a:xfrm>
          <a:custGeom>
            <a:avLst/>
            <a:gdLst/>
            <a:ahLst/>
            <a:cxnLst/>
            <a:rect l="l" t="t" r="r" b="b"/>
            <a:pathLst>
              <a:path w="2403126" h="1110439">
                <a:moveTo>
                  <a:pt x="0" y="0"/>
                </a:moveTo>
                <a:lnTo>
                  <a:pt x="2403126" y="0"/>
                </a:lnTo>
                <a:lnTo>
                  <a:pt x="2403126" y="1110439"/>
                </a:lnTo>
                <a:lnTo>
                  <a:pt x="0" y="1110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3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310" y="865376"/>
            <a:ext cx="8135580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99"/>
              </a:lnSpc>
              <a:spcBef>
                <a:spcPct val="0"/>
              </a:spcBef>
            </a:pPr>
            <a:r>
              <a:rPr lang="en-US" sz="6499">
                <a:solidFill>
                  <a:srgbClr val="FFFFFF"/>
                </a:solidFill>
                <a:latin typeface="Inter 2"/>
                <a:ea typeface="Inter 2"/>
                <a:cs typeface="Inter 2"/>
                <a:sym typeface="Inter 2"/>
              </a:rPr>
              <a:t>Study Purpose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42310" y="3099964"/>
            <a:ext cx="8835534" cy="745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Inter 2"/>
                <a:ea typeface="Inter 2"/>
                <a:sym typeface="Inter 2"/>
              </a:rPr>
              <a:t>Evaluate 101 Express Lanes and the corridor performance by assessing impacts across the following benefits*:</a:t>
            </a:r>
            <a:endParaRPr lang="en-US" sz="2400">
              <a:solidFill>
                <a:srgbClr val="FFFFFF"/>
              </a:solidFill>
              <a:latin typeface="Inter 2"/>
              <a:ea typeface="Inter 2"/>
              <a:sym typeface="Inter 2"/>
              <a:hlinkClick r:id="rId3" tooltip="https://docs.google.com/spreadsheets/d/1DUF2isFWsqVSYhbaACYtbgcLi_YjDqpE3GLQIVgkKQg/edit#gid=698511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9666" y="4360009"/>
            <a:ext cx="8490487" cy="32590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-226695" algn="l">
              <a:lnSpc>
                <a:spcPct val="150000"/>
              </a:lnSpc>
              <a:buAutoNum type="arabicPeriod"/>
            </a:pP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2 Bold"/>
                <a:sym typeface="Inter 2 Bold"/>
              </a:rPr>
              <a:t> Reduce congestion and delays </a:t>
            </a: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2"/>
                <a:sym typeface="Inter 2"/>
              </a:rPr>
              <a:t>throughout the corridor</a:t>
            </a:r>
            <a:endParaRPr lang="en-US" sz="2400">
              <a:latin typeface="Inter 1"/>
              <a:ea typeface="Calibri"/>
              <a:cs typeface="Calibri"/>
            </a:endParaRPr>
          </a:p>
          <a:p>
            <a:pPr marL="0" lvl="1" indent="-226695" algn="l">
              <a:lnSpc>
                <a:spcPct val="150000"/>
              </a:lnSpc>
              <a:buAutoNum type="arabicPeriod"/>
            </a:pP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1 Bold"/>
                <a:sym typeface="Inter 1 Bold"/>
              </a:rPr>
              <a:t> Improve travel time and reliability</a:t>
            </a: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 for express lane users</a:t>
            </a:r>
            <a:endParaRPr lang="en-US" sz="2400" strike="noStrike">
              <a:solidFill>
                <a:srgbClr val="FFFFFF"/>
              </a:solidFill>
              <a:latin typeface="Inter 1"/>
              <a:ea typeface="Inter 1"/>
              <a:cs typeface="Inter 1"/>
            </a:endParaRPr>
          </a:p>
          <a:p>
            <a:pPr marL="0" lvl="1" indent="-226695" algn="l">
              <a:lnSpc>
                <a:spcPct val="150000"/>
              </a:lnSpc>
              <a:buAutoNum type="arabicPeriod"/>
            </a:pP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1 Bold"/>
                <a:sym typeface="Inter 1 Bold"/>
              </a:rPr>
              <a:t> Encourage carpooling and transit use</a:t>
            </a:r>
            <a:endParaRPr lang="en-US" sz="2400" strike="noStrike">
              <a:solidFill>
                <a:srgbClr val="FFFFFF"/>
              </a:solidFill>
              <a:latin typeface="Inter 1"/>
              <a:ea typeface="Inter 1"/>
              <a:cs typeface="Inter 1 Bold"/>
            </a:endParaRPr>
          </a:p>
          <a:p>
            <a:pPr marL="0" lvl="1" indent="-225425" algn="l">
              <a:lnSpc>
                <a:spcPct val="150000"/>
              </a:lnSpc>
              <a:buAutoNum type="arabicPeriod"/>
            </a:pP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1 Bold"/>
                <a:sym typeface="Inter 1 Bold"/>
              </a:rPr>
              <a:t> Increase person throughput, measured by the number of people moved</a:t>
            </a:r>
            <a:endParaRPr lang="en-US" sz="2400" strike="noStrike">
              <a:solidFill>
                <a:srgbClr val="FFFFFF"/>
              </a:solidFill>
              <a:latin typeface="Inter 1"/>
              <a:ea typeface="Inter 1"/>
              <a:cs typeface="Inter 1 Bold"/>
            </a:endParaRPr>
          </a:p>
          <a:p>
            <a:pPr marL="0" lvl="1" indent="-226695" algn="l">
              <a:lnSpc>
                <a:spcPct val="150000"/>
              </a:lnSpc>
              <a:buAutoNum type="arabicPeriod"/>
            </a:pP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1 Bold"/>
                <a:sym typeface="Inter 1 Bold"/>
              </a:rPr>
              <a:t> Use modern technology</a:t>
            </a:r>
            <a:r>
              <a:rPr lang="en-US" sz="2400" strike="noStrike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 to actively manage </a:t>
            </a:r>
            <a:r>
              <a:rPr lang="en-US" sz="2400">
                <a:solidFill>
                  <a:srgbClr val="FFFFFF"/>
                </a:solidFill>
                <a:latin typeface="Inter 1"/>
                <a:ea typeface="Inter 1"/>
                <a:cs typeface="Inter 1"/>
                <a:sym typeface="Inter 1"/>
              </a:rPr>
              <a:t>traffic</a:t>
            </a:r>
            <a:endParaRPr lang="en-US" sz="2400" strike="noStrike">
              <a:solidFill>
                <a:srgbClr val="FFFFFF"/>
              </a:solidFill>
              <a:latin typeface="Inter 1"/>
              <a:ea typeface="Inter 1"/>
              <a:cs typeface="Inter 1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0263627" y="0"/>
            <a:ext cx="9533289" cy="10287000"/>
            <a:chOff x="47477" y="0"/>
            <a:chExt cx="847403" cy="914400"/>
          </a:xfrm>
        </p:grpSpPr>
        <p:sp>
          <p:nvSpPr>
            <p:cNvPr id="6" name="Freeform 6"/>
            <p:cNvSpPr/>
            <p:nvPr/>
          </p:nvSpPr>
          <p:spPr>
            <a:xfrm>
              <a:off x="47477" y="0"/>
              <a:ext cx="847403" cy="914400"/>
            </a:xfrm>
            <a:custGeom>
              <a:avLst/>
              <a:gdLst/>
              <a:ahLst/>
              <a:cxnLst/>
              <a:rect l="l" t="t" r="r" b="b"/>
              <a:pathLst>
                <a:path w="847403" h="914400">
                  <a:moveTo>
                    <a:pt x="0" y="0"/>
                  </a:moveTo>
                  <a:lnTo>
                    <a:pt x="847403" y="0"/>
                  </a:lnTo>
                  <a:lnTo>
                    <a:pt x="847403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/>
              <a:stretch>
                <a:fillRect l="-805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8024374" y="9096873"/>
            <a:ext cx="2095862" cy="946466"/>
          </a:xfrm>
          <a:custGeom>
            <a:avLst/>
            <a:gdLst/>
            <a:ahLst/>
            <a:cxnLst/>
            <a:rect l="l" t="t" r="r" b="b"/>
            <a:pathLst>
              <a:path w="2403126" h="1110439">
                <a:moveTo>
                  <a:pt x="0" y="0"/>
                </a:moveTo>
                <a:lnTo>
                  <a:pt x="2403125" y="0"/>
                </a:lnTo>
                <a:lnTo>
                  <a:pt x="2403125" y="1110439"/>
                </a:lnTo>
                <a:lnTo>
                  <a:pt x="0" y="1110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0050CE-FC78-156A-3D8E-73747B19C7C5}"/>
              </a:ext>
            </a:extLst>
          </p:cNvPr>
          <p:cNvSpPr txBox="1"/>
          <p:nvPr/>
        </p:nvSpPr>
        <p:spPr>
          <a:xfrm>
            <a:off x="421287" y="8732226"/>
            <a:ext cx="767503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chemeClr val="bg1"/>
                </a:solidFill>
                <a:ea typeface="+mn-lt"/>
                <a:cs typeface="+mn-lt"/>
              </a:rPr>
              <a:t>*Benefits are drawn from the Environmental Impact Report, with initial safety data added.</a:t>
            </a:r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5CBB5113-03A1-CCDF-5258-B724F3C756AA}"/>
              </a:ext>
            </a:extLst>
          </p:cNvPr>
          <p:cNvSpPr/>
          <p:nvPr/>
        </p:nvSpPr>
        <p:spPr>
          <a:xfrm flipV="1">
            <a:off x="544366" y="8339602"/>
            <a:ext cx="8595787" cy="10682"/>
          </a:xfrm>
          <a:prstGeom prst="line">
            <a:avLst/>
          </a:prstGeom>
          <a:ln w="28575" cap="rnd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9FAAC16D-1311-CA5E-DECD-0E49B6184025}"/>
              </a:ext>
            </a:extLst>
          </p:cNvPr>
          <p:cNvSpPr/>
          <p:nvPr/>
        </p:nvSpPr>
        <p:spPr>
          <a:xfrm flipV="1">
            <a:off x="544366" y="2571191"/>
            <a:ext cx="8595787" cy="10682"/>
          </a:xfrm>
          <a:prstGeom prst="line">
            <a:avLst/>
          </a:prstGeom>
          <a:ln w="28575" cap="rnd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3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48398" y="3456339"/>
            <a:ext cx="4918249" cy="555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-72" normalizeH="0" baseline="0" noProof="0">
                <a:ln>
                  <a:noFill/>
                </a:ln>
                <a:solidFill>
                  <a:srgbClr val="DDBD70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Traffic &amp; Performance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7901" y="4731393"/>
            <a:ext cx="5924254" cy="4723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Data</a:t>
            </a:r>
          </a:p>
          <a:p>
            <a:pPr marL="388620" marR="0" lvl="1" indent="-19431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Traffic Volume, speed, travel time (95th Percentile Travel Time, Planning Time Index (PTI))</a:t>
            </a:r>
          </a:p>
          <a:p>
            <a:pPr marL="388620" marR="0" lvl="1" indent="-19431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Pre-Project Data (2018) and Post-Project (2024)</a:t>
            </a:r>
          </a:p>
          <a:p>
            <a:pPr marL="388620" marR="0" lvl="1" indent="-19431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Annual Average Daily Traffic (2016 - 2023)</a:t>
            </a:r>
          </a:p>
          <a:p>
            <a:pPr marL="0" marR="0" lvl="0" indent="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 </a:t>
            </a: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Reports</a:t>
            </a:r>
          </a:p>
          <a:p>
            <a:pPr marL="388620" marR="0" lvl="1" indent="-19431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Caltrans Performance Measurement System (PeMS)</a:t>
            </a:r>
          </a:p>
          <a:p>
            <a:pPr marL="777240" marR="0" lvl="2" indent="-25908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Station Hour</a:t>
            </a:r>
          </a:p>
          <a:p>
            <a:pPr marL="388620" marR="0" lvl="1" indent="-19431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Caltrans Traffic Census</a:t>
            </a:r>
          </a:p>
          <a:p>
            <a:pPr marL="777240" marR="0" lvl="2" indent="-25908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Annual Average Daily Traffic</a:t>
            </a:r>
          </a:p>
          <a:p>
            <a:pPr marL="388620" marR="0" lvl="1" indent="-194310" algn="l" defTabSz="914400" rtl="0" eaLnBrk="1" fontAlgn="auto" latinLnBrk="0" hangingPunct="1">
              <a:lnSpc>
                <a:spcPts val="30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Publicly available</a:t>
            </a:r>
          </a:p>
        </p:txBody>
      </p:sp>
      <p:sp>
        <p:nvSpPr>
          <p:cNvPr id="5" name="AutoShape 5"/>
          <p:cNvSpPr/>
          <p:nvPr/>
        </p:nvSpPr>
        <p:spPr>
          <a:xfrm>
            <a:off x="552705" y="4348372"/>
            <a:ext cx="5479359" cy="0"/>
          </a:xfrm>
          <a:prstGeom prst="line">
            <a:avLst/>
          </a:prstGeom>
          <a:ln w="60056" cap="rnd">
            <a:solidFill>
              <a:srgbClr val="DDBD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6850478" y="3461449"/>
            <a:ext cx="5290722" cy="5547238"/>
            <a:chOff x="0" y="-152400"/>
            <a:chExt cx="7054296" cy="7396317"/>
          </a:xfrm>
        </p:grpSpPr>
        <p:sp>
          <p:nvSpPr>
            <p:cNvPr id="7" name="TextBox 7"/>
            <p:cNvSpPr txBox="1"/>
            <p:nvPr/>
          </p:nvSpPr>
          <p:spPr>
            <a:xfrm>
              <a:off x="0" y="-152400"/>
              <a:ext cx="7054296" cy="732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9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00" b="1" i="0" u="none" strike="noStrike" kern="1200" cap="none" spc="-72" normalizeH="0" baseline="0" noProof="0">
                  <a:ln>
                    <a:noFill/>
                  </a:ln>
                  <a:solidFill>
                    <a:srgbClr val="DDBD70"/>
                  </a:solidFill>
                  <a:effectLst/>
                  <a:uLnTx/>
                  <a:uFillTx/>
                  <a:latin typeface="Inter Bold"/>
                  <a:ea typeface="Inter Bold"/>
                  <a:cs typeface="Inter Bold"/>
                  <a:sym typeface="Inter Bold"/>
                </a:rPr>
                <a:t>Toll Operations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475756"/>
              <a:ext cx="7054296" cy="5768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99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 Bold"/>
                  <a:ea typeface="Inter Bold"/>
                  <a:cs typeface="Inter Bold"/>
                  <a:sym typeface="Inter Bold"/>
                </a:rPr>
                <a:t>Data</a:t>
              </a:r>
            </a:p>
            <a:p>
              <a:pPr marL="388620" marR="0" lvl="1" indent="-19431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Express Lane Performance, Express Lane Usage, Dynamic Pricing, Occupancy Declarations, Person Throughput</a:t>
              </a:r>
            </a:p>
            <a:p>
              <a:pPr marL="388620" marR="0" lvl="1" indent="-19431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Post-Project Data Only (2023-2025)</a:t>
              </a:r>
            </a:p>
            <a:p>
              <a:pPr marL="0" marR="0" lvl="0" indent="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99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 Bold"/>
                  <a:ea typeface="Inter Bold"/>
                  <a:cs typeface="Inter Bold"/>
                  <a:sym typeface="Inter Bold"/>
                </a:rPr>
                <a:t>Reports</a:t>
              </a:r>
              <a:r>
                <a:rPr kumimoji="0" lang="en-US" sz="179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 </a:t>
              </a:r>
            </a:p>
            <a:p>
              <a:pPr marL="388620" marR="0" lvl="1" indent="-19431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Bay Area Infrastructure Financing Authority (BAIFA)</a:t>
              </a:r>
            </a:p>
            <a:p>
              <a:pPr marL="777240" marR="0" lvl="2" indent="-259080" algn="l" defTabSz="914400" rtl="0" eaLnBrk="1" fontAlgn="auto" latinLnBrk="0" hangingPunct="1">
                <a:lnSpc>
                  <a:spcPts val="305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⚬"/>
                <a:tabLst/>
                <a:defRPr/>
              </a:pPr>
              <a:r>
                <a:rPr kumimoji="0" lang="en-US" sz="1799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Trips</a:t>
              </a:r>
            </a:p>
            <a:p>
              <a:pPr marL="777240" lvl="2" indent="-259080">
                <a:lnSpc>
                  <a:spcPts val="3059"/>
                </a:lnSpc>
                <a:buFont typeface="Arial"/>
                <a:buChar char="⚬"/>
                <a:defRPr/>
              </a:pPr>
              <a:r>
                <a:rPr lang="en-US" sz="1799" dirty="0">
                  <a:solidFill>
                    <a:srgbClr val="FFFFFF"/>
                  </a:solidFill>
                  <a:latin typeface="Inter"/>
                  <a:cs typeface="Inter"/>
                  <a:sym typeface="Inter"/>
                </a:rPr>
                <a:t>Publicly available, aggregate only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0" y="1020299"/>
              <a:ext cx="6689245" cy="0"/>
            </a:xfrm>
            <a:prstGeom prst="line">
              <a:avLst/>
            </a:prstGeom>
            <a:ln w="57549" cap="rnd">
              <a:solidFill>
                <a:srgbClr val="DDBD7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437014" y="3307435"/>
            <a:ext cx="5461249" cy="5403112"/>
            <a:chOff x="0" y="-152400"/>
            <a:chExt cx="7281666" cy="720414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52400"/>
              <a:ext cx="7281666" cy="732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9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900" b="1" i="0" u="none" strike="noStrike" kern="1200" cap="none" spc="-72" normalizeH="0" baseline="0" noProof="0">
                  <a:ln>
                    <a:noFill/>
                  </a:ln>
                  <a:solidFill>
                    <a:srgbClr val="DDBD70"/>
                  </a:solidFill>
                  <a:effectLst/>
                  <a:uLnTx/>
                  <a:uFillTx/>
                  <a:latin typeface="Inter Bold"/>
                  <a:ea typeface="Inter Bold"/>
                  <a:cs typeface="Inter Bold"/>
                  <a:sym typeface="Inter Bold"/>
                </a:rPr>
                <a:t>Safety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813648"/>
              <a:ext cx="7281666" cy="5238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98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 Bold"/>
                  <a:ea typeface="Inter Bold"/>
                  <a:cs typeface="Inter Bold"/>
                  <a:sym typeface="Inter Bold"/>
                </a:rPr>
                <a:t>Data</a:t>
              </a:r>
            </a:p>
            <a:p>
              <a:pPr marL="388189" marR="0" lvl="1" indent="-194095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Collision Locations, Safety Trends</a:t>
              </a:r>
            </a:p>
            <a:p>
              <a:pPr marL="388189" marR="0" lvl="1" indent="-194095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Pre-Project Data (2016-2018) and Post-Project Data (2023)</a:t>
              </a:r>
            </a:p>
            <a:p>
              <a:pPr marL="0" marR="0" lvl="0" indent="0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8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98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 Bold"/>
                  <a:ea typeface="Inter Bold"/>
                  <a:cs typeface="Inter Bold"/>
                  <a:sym typeface="Inter Bold"/>
                </a:rPr>
                <a:t>Reports</a:t>
              </a:r>
            </a:p>
            <a:p>
              <a:pPr marL="388189" marR="0" lvl="1" indent="-194095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Statewide Integrated Traffic Records System (SWITRS):</a:t>
              </a:r>
            </a:p>
            <a:p>
              <a:pPr marL="776379" marR="0" lvl="2" indent="-258793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⚬"/>
                <a:tabLst/>
                <a:defRPr/>
              </a:pPr>
              <a:r>
                <a:rPr kumimoji="0" lang="en-US" sz="179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Corridor-Level Safety Analysis</a:t>
              </a:r>
            </a:p>
            <a:p>
              <a:pPr marL="388189" marR="0" lvl="1" indent="-194095" algn="l" defTabSz="914400" rtl="0" eaLnBrk="1" fontAlgn="auto" latinLnBrk="0" hangingPunct="1">
                <a:lnSpc>
                  <a:spcPts val="305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798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Publicly available, limited through UC Berkeley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0" y="1230523"/>
              <a:ext cx="7069725" cy="0"/>
            </a:xfrm>
            <a:prstGeom prst="line">
              <a:avLst/>
            </a:prstGeom>
            <a:ln w="59404" cap="rnd">
              <a:solidFill>
                <a:srgbClr val="DDBD7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5694496" y="8876930"/>
            <a:ext cx="2403129" cy="1110444"/>
          </a:xfrm>
          <a:custGeom>
            <a:avLst/>
            <a:gdLst/>
            <a:ahLst/>
            <a:cxnLst/>
            <a:rect l="l" t="t" r="r" b="b"/>
            <a:pathLst>
              <a:path w="2403129" h="1110444">
                <a:moveTo>
                  <a:pt x="0" y="0"/>
                </a:moveTo>
                <a:lnTo>
                  <a:pt x="2403129" y="0"/>
                </a:lnTo>
                <a:lnTo>
                  <a:pt x="2403129" y="1110444"/>
                </a:lnTo>
                <a:lnTo>
                  <a:pt x="0" y="1110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0" b="-3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398610" y="841149"/>
            <a:ext cx="16230600" cy="1737010"/>
            <a:chOff x="0" y="0"/>
            <a:chExt cx="21640800" cy="2316013"/>
          </a:xfrm>
        </p:grpSpPr>
        <p:sp>
          <p:nvSpPr>
            <p:cNvPr id="16" name="TextBox 16"/>
            <p:cNvSpPr txBox="1"/>
            <p:nvPr/>
          </p:nvSpPr>
          <p:spPr>
            <a:xfrm>
              <a:off x="0" y="0"/>
              <a:ext cx="21640800" cy="1253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79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99" b="0" i="0" u="none" strike="noStrike" kern="1200" cap="none" spc="0" normalizeH="0" baseline="0" noProof="0">
                  <a:ln>
                    <a:noFill/>
                  </a:ln>
                  <a:solidFill>
                    <a:srgbClr val="F6F4F4"/>
                  </a:solidFill>
                  <a:effectLst/>
                  <a:uLnTx/>
                  <a:uFillTx/>
                  <a:latin typeface="Inter"/>
                  <a:ea typeface="Inter"/>
                  <a:cs typeface="Inter"/>
                  <a:sym typeface="Inter"/>
                </a:rPr>
                <a:t>Data Sources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798488"/>
              <a:ext cx="21640800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1" u="none" strike="noStrike" kern="1200" cap="none" spc="0" normalizeH="0" baseline="0" noProof="0">
                  <a:ln>
                    <a:noFill/>
                  </a:ln>
                  <a:solidFill>
                    <a:srgbClr val="F6F4F4"/>
                  </a:solidFill>
                  <a:effectLst/>
                  <a:uLnTx/>
                  <a:uFillTx/>
                  <a:latin typeface="Inter Italics"/>
                  <a:ea typeface="Inter Italics"/>
                  <a:cs typeface="Inter Italics"/>
                  <a:sym typeface="Inter Italics"/>
                </a:rPr>
                <a:t>The study relies on a combination of publicly available data and internal operational data.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3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98908" y="757322"/>
            <a:ext cx="16537783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40"/>
              </a:lnSpc>
              <a:spcBef>
                <a:spcPct val="0"/>
              </a:spcBef>
            </a:pPr>
            <a:r>
              <a:rPr lang="en-US" sz="6499">
                <a:solidFill>
                  <a:srgbClr val="FFFFFF"/>
                </a:solidFill>
                <a:latin typeface="Inter 2"/>
                <a:ea typeface="Inter 2"/>
                <a:sym typeface="Inter 2"/>
              </a:rPr>
              <a:t>Analytical Limitations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8908" y="1744178"/>
            <a:ext cx="14822092" cy="506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97"/>
              </a:lnSpc>
              <a:spcBef>
                <a:spcPct val="0"/>
              </a:spcBef>
            </a:pPr>
            <a:r>
              <a:rPr lang="en-US" sz="2700" i="1">
                <a:solidFill>
                  <a:srgbClr val="FFFFFF"/>
                </a:solidFill>
                <a:latin typeface="Inter 1 Italics"/>
                <a:ea typeface="Inter 1 Italics"/>
                <a:cs typeface="Inter 1 Italics"/>
                <a:sym typeface="Inter 1 Italics"/>
              </a:rPr>
              <a:t>These factors were considered when interpreting study findings and results.</a:t>
            </a:r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95E6AB47-6773-60EA-395A-6DEFB3B9257A}"/>
              </a:ext>
            </a:extLst>
          </p:cNvPr>
          <p:cNvSpPr/>
          <p:nvPr/>
        </p:nvSpPr>
        <p:spPr>
          <a:xfrm>
            <a:off x="15408945" y="8870860"/>
            <a:ext cx="2403126" cy="1110439"/>
          </a:xfrm>
          <a:custGeom>
            <a:avLst/>
            <a:gdLst/>
            <a:ahLst/>
            <a:cxnLst/>
            <a:rect l="l" t="t" r="r" b="b"/>
            <a:pathLst>
              <a:path w="2403126" h="1110439">
                <a:moveTo>
                  <a:pt x="0" y="0"/>
                </a:moveTo>
                <a:lnTo>
                  <a:pt x="2403126" y="0"/>
                </a:lnTo>
                <a:lnTo>
                  <a:pt x="2403126" y="1110440"/>
                </a:lnTo>
                <a:lnTo>
                  <a:pt x="0" y="1110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617112-B5B0-0256-B02E-916A90A70175}"/>
              </a:ext>
            </a:extLst>
          </p:cNvPr>
          <p:cNvSpPr/>
          <p:nvPr/>
        </p:nvSpPr>
        <p:spPr>
          <a:xfrm>
            <a:off x="798908" y="2674610"/>
            <a:ext cx="6930277" cy="1005840"/>
          </a:xfrm>
          <a:prstGeom prst="roundRect">
            <a:avLst/>
          </a:prstGeom>
          <a:noFill/>
          <a:ln>
            <a:solidFill>
              <a:srgbClr val="DDB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kern="1200" dirty="0">
                <a:solidFill>
                  <a:prstClr val="white"/>
                </a:solidFill>
                <a:latin typeface="Inter 1 Bold" panose="020B0604020202020204" charset="0"/>
                <a:ea typeface="Inter 1 Bold" panose="020B0604020202020204" charset="0"/>
                <a:cs typeface="Segoe UI"/>
              </a:rPr>
              <a:t>Phased Implementation of the Corridor 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C34364-C1C7-C7E0-ED03-379518F8B46F}"/>
              </a:ext>
            </a:extLst>
          </p:cNvPr>
          <p:cNvSpPr/>
          <p:nvPr/>
        </p:nvSpPr>
        <p:spPr>
          <a:xfrm>
            <a:off x="798908" y="3970010"/>
            <a:ext cx="6930277" cy="1005840"/>
          </a:xfrm>
          <a:prstGeom prst="roundRect">
            <a:avLst/>
          </a:prstGeom>
          <a:noFill/>
          <a:ln>
            <a:solidFill>
              <a:srgbClr val="DDB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 b="1">
                <a:latin typeface="Inter 1 Bold" panose="020B0604020202020204" charset="0"/>
                <a:ea typeface="Inter 1 Bold" panose="020B0604020202020204" charset="0"/>
                <a:cs typeface="Segoe UI"/>
              </a:rPr>
              <a:t>Occupancy Data </a:t>
            </a:r>
            <a:r>
              <a:rPr lang="en-US" sz="2000">
                <a:latin typeface="Inter 1 Bold" panose="020B0604020202020204" charset="0"/>
                <a:ea typeface="Inter 1 Bold" panose="020B0604020202020204" charset="0"/>
                <a:cs typeface="Segoe UI"/>
              </a:rPr>
              <a:t>is self-reported</a:t>
            </a:r>
            <a:endParaRPr lang="en-US" sz="2000">
              <a:latin typeface="Inter 1 Bold" panose="020B0604020202020204" charset="0"/>
              <a:ea typeface="Inter 1 Bold" panose="020B060402020202020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C7CDF30-2718-6AAC-3E0D-EC013BB97BF1}"/>
              </a:ext>
            </a:extLst>
          </p:cNvPr>
          <p:cNvSpPr/>
          <p:nvPr/>
        </p:nvSpPr>
        <p:spPr>
          <a:xfrm>
            <a:off x="798908" y="5265410"/>
            <a:ext cx="6930277" cy="1005840"/>
          </a:xfrm>
          <a:prstGeom prst="roundRect">
            <a:avLst/>
          </a:prstGeom>
          <a:noFill/>
          <a:ln>
            <a:solidFill>
              <a:srgbClr val="DDB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779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>
                <a:solidFill>
                  <a:prstClr val="white"/>
                </a:solidFill>
                <a:latin typeface="Inter 1 Bold" panose="020B0604020202020204" charset="0"/>
                <a:ea typeface="Inter 1 Bold" panose="020B0604020202020204" charset="0"/>
                <a:cs typeface="Segoe UI"/>
              </a:rPr>
              <a:t>Few Peer Corridors for comparison 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2F181E0-99F6-E658-916E-1BCD424AABA0}"/>
              </a:ext>
            </a:extLst>
          </p:cNvPr>
          <p:cNvSpPr/>
          <p:nvPr/>
        </p:nvSpPr>
        <p:spPr>
          <a:xfrm>
            <a:off x="798908" y="6560810"/>
            <a:ext cx="6930277" cy="1005840"/>
          </a:xfrm>
          <a:prstGeom prst="roundRect">
            <a:avLst/>
          </a:prstGeom>
          <a:noFill/>
          <a:ln>
            <a:solidFill>
              <a:srgbClr val="DDB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 b="1">
                <a:latin typeface="Inter 1 Bold" panose="020B0604020202020204" charset="0"/>
                <a:ea typeface="Inter 1 Bold" panose="020B0604020202020204" charset="0"/>
                <a:cs typeface="Segoe UI"/>
              </a:rPr>
              <a:t>Post-Pandemic Traffic </a:t>
            </a:r>
            <a:r>
              <a:rPr lang="en-US" sz="2000" b="0">
                <a:latin typeface="Inter 1 Bold" panose="020B0604020202020204" charset="0"/>
                <a:ea typeface="Inter 1 Bold" panose="020B0604020202020204" charset="0"/>
                <a:cs typeface="Segoe UI"/>
              </a:rPr>
              <a:t>is still </a:t>
            </a:r>
            <a:r>
              <a:rPr lang="en-US" sz="2000">
                <a:latin typeface="Inter 1 Bold" panose="020B0604020202020204" charset="0"/>
                <a:ea typeface="Inter 1 Bold" panose="020B0604020202020204" charset="0"/>
                <a:cs typeface="Segoe UI"/>
              </a:rPr>
              <a:t>lower than pre-2019</a:t>
            </a:r>
            <a:endParaRPr lang="en-US" sz="2000">
              <a:latin typeface="Inter 1 Bold" panose="020B0604020202020204" charset="0"/>
              <a:ea typeface="Inter 1 Bold" panose="020B060402020202020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5FB2EE9-8278-36F7-FB33-FF3E6DE54C71}"/>
              </a:ext>
            </a:extLst>
          </p:cNvPr>
          <p:cNvSpPr/>
          <p:nvPr/>
        </p:nvSpPr>
        <p:spPr>
          <a:xfrm>
            <a:off x="798908" y="7856210"/>
            <a:ext cx="6930277" cy="1005840"/>
          </a:xfrm>
          <a:prstGeom prst="roundRect">
            <a:avLst/>
          </a:prstGeom>
          <a:noFill/>
          <a:ln>
            <a:solidFill>
              <a:srgbClr val="DDBD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 b="1">
                <a:latin typeface="Inter 1 Bold" panose="020B0604020202020204" charset="0"/>
                <a:ea typeface="Inter 1 Bold" panose="020B0604020202020204" charset="0"/>
                <a:cs typeface="Segoe UI"/>
              </a:rPr>
              <a:t>Safety Data </a:t>
            </a:r>
            <a:r>
              <a:rPr lang="en-US" sz="2000">
                <a:latin typeface="Inter 1 Bold" panose="020B0604020202020204" charset="0"/>
                <a:ea typeface="Inter 1 Bold" panose="020B0604020202020204" charset="0"/>
                <a:cs typeface="Segoe UI"/>
              </a:rPr>
              <a:t>only covers eight to nine months </a:t>
            </a:r>
            <a:endParaRPr lang="en-US" sz="2000">
              <a:latin typeface="Inter 1 Bold" panose="020B0604020202020204" charset="0"/>
              <a:ea typeface="Inter 1 Bold" panose="020B060402020202020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564FCD4-3F95-8B24-C6E5-EF2AAD5EC081}"/>
              </a:ext>
            </a:extLst>
          </p:cNvPr>
          <p:cNvSpPr/>
          <p:nvPr/>
        </p:nvSpPr>
        <p:spPr>
          <a:xfrm>
            <a:off x="10048873" y="2674610"/>
            <a:ext cx="6930279" cy="10058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>
                <a:latin typeface="Inter 1" panose="020B0604020202020204" charset="0"/>
                <a:ea typeface="Inter 1" panose="020B0604020202020204" charset="0"/>
                <a:cs typeface="Segoe UI" panose="020B0502040204020203" pitchFamily="34" charset="0"/>
              </a:rPr>
              <a:t>Applied consistent metrics and used the GP lane as a baseline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808D42-5448-6254-4349-3D415392E8BC}"/>
              </a:ext>
            </a:extLst>
          </p:cNvPr>
          <p:cNvSpPr/>
          <p:nvPr/>
        </p:nvSpPr>
        <p:spPr>
          <a:xfrm>
            <a:off x="10048873" y="3970010"/>
            <a:ext cx="6930279" cy="10058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 dirty="0">
                <a:latin typeface="Inter 1" panose="020B0604020202020204" charset="0"/>
                <a:ea typeface="Inter 1" panose="020B0604020202020204" charset="0"/>
                <a:cs typeface="Segoe UI" panose="020B0502040204020203" pitchFamily="34" charset="0"/>
              </a:rPr>
              <a:t>Verification technology and targeted enforcement needed. Evaluation considers varying levels of occupancy misdeclaration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8D2602-F58F-52D8-A109-D100590C5510}"/>
              </a:ext>
            </a:extLst>
          </p:cNvPr>
          <p:cNvSpPr/>
          <p:nvPr/>
        </p:nvSpPr>
        <p:spPr>
          <a:xfrm>
            <a:off x="10048873" y="5265410"/>
            <a:ext cx="6930279" cy="10058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 kern="1200">
                <a:solidFill>
                  <a:prstClr val="white"/>
                </a:solidFill>
                <a:latin typeface="Inter 1" panose="020B0604020202020204" charset="0"/>
                <a:ea typeface="Inter 1" panose="020B0604020202020204" charset="0"/>
                <a:cs typeface="Segoe UI" panose="020B0502040204020203" pitchFamily="34" charset="0"/>
              </a:rPr>
              <a:t>Used</a:t>
            </a:r>
            <a:r>
              <a:rPr lang="en-US" sz="2000" kern="1200">
                <a:latin typeface="Inter 1" panose="020B0604020202020204" charset="0"/>
                <a:ea typeface="Inter 1" panose="020B0604020202020204" charset="0"/>
                <a:cs typeface="Segoe UI" panose="020B0502040204020203" pitchFamily="34" charset="0"/>
              </a:rPr>
              <a:t> closest regional matches; Peer partnerships to be expanded  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ED6E916-5164-5DF7-C512-F6763B4411AF}"/>
              </a:ext>
            </a:extLst>
          </p:cNvPr>
          <p:cNvSpPr/>
          <p:nvPr/>
        </p:nvSpPr>
        <p:spPr>
          <a:xfrm>
            <a:off x="10048873" y="6560810"/>
            <a:ext cx="6930279" cy="10058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>
                <a:latin typeface="Inter 1" panose="020B0604020202020204" charset="0"/>
                <a:ea typeface="Inter 1" panose="020B0604020202020204" charset="0"/>
                <a:cs typeface="Segoe UI" panose="020B0502040204020203" pitchFamily="34" charset="0"/>
              </a:rPr>
              <a:t>Interpreted results in context of regional recovery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B148E16-4CA5-FC6B-454F-823277657F70}"/>
              </a:ext>
            </a:extLst>
          </p:cNvPr>
          <p:cNvSpPr/>
          <p:nvPr/>
        </p:nvSpPr>
        <p:spPr>
          <a:xfrm>
            <a:off x="10048872" y="7856210"/>
            <a:ext cx="6930279" cy="10058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en-US" sz="2000">
                <a:latin typeface="Inter 1" panose="020B0604020202020204" charset="0"/>
                <a:ea typeface="Inter 1" panose="020B0604020202020204" charset="0"/>
                <a:cs typeface="Segoe UI" panose="020B0502040204020203" pitchFamily="34" charset="0"/>
              </a:rPr>
              <a:t>Results are preliminary and will be updated when more data is released</a:t>
            </a:r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1AD5588F-16FB-4240-5E1E-D767B9F65680}"/>
              </a:ext>
            </a:extLst>
          </p:cNvPr>
          <p:cNvGrpSpPr/>
          <p:nvPr/>
        </p:nvGrpSpPr>
        <p:grpSpPr>
          <a:xfrm>
            <a:off x="8494434" y="2877375"/>
            <a:ext cx="910573" cy="576781"/>
            <a:chOff x="0" y="0"/>
            <a:chExt cx="6343650" cy="5842000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93BD87D8-9B31-E1EF-C0B5-D59DEB2B350F}"/>
                </a:ext>
              </a:extLst>
            </p:cNvPr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074BAFDB-9151-63A2-FAB9-5CDD9D4E469F}"/>
                </a:ext>
              </a:extLst>
            </p:cNvPr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2388C491-7F71-FE5F-377E-457BF872C805}"/>
              </a:ext>
            </a:extLst>
          </p:cNvPr>
          <p:cNvGrpSpPr/>
          <p:nvPr/>
        </p:nvGrpSpPr>
        <p:grpSpPr>
          <a:xfrm>
            <a:off x="8494434" y="4168462"/>
            <a:ext cx="910573" cy="576781"/>
            <a:chOff x="0" y="0"/>
            <a:chExt cx="6343650" cy="5842000"/>
          </a:xfrm>
        </p:grpSpPr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F36706DB-94D4-9A8E-5CBD-FC6A9DFF98F9}"/>
                </a:ext>
              </a:extLst>
            </p:cNvPr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956E41B7-0984-8070-2FCF-E956183601CC}"/>
                </a:ext>
              </a:extLst>
            </p:cNvPr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11">
            <a:extLst>
              <a:ext uri="{FF2B5EF4-FFF2-40B4-BE49-F238E27FC236}">
                <a16:creationId xmlns:a16="http://schemas.microsoft.com/office/drawing/2014/main" id="{B7A207B8-1058-A610-F817-D9A48BD9B687}"/>
              </a:ext>
            </a:extLst>
          </p:cNvPr>
          <p:cNvGrpSpPr/>
          <p:nvPr/>
        </p:nvGrpSpPr>
        <p:grpSpPr>
          <a:xfrm>
            <a:off x="8493092" y="5473837"/>
            <a:ext cx="910573" cy="576781"/>
            <a:chOff x="0" y="0"/>
            <a:chExt cx="6343650" cy="5842000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1212B0E7-71C8-CB73-0990-9BABE646B1FF}"/>
                </a:ext>
              </a:extLst>
            </p:cNvPr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9F704C49-DA39-C212-62AA-2F1E0A842CE0}"/>
                </a:ext>
              </a:extLst>
            </p:cNvPr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11">
            <a:extLst>
              <a:ext uri="{FF2B5EF4-FFF2-40B4-BE49-F238E27FC236}">
                <a16:creationId xmlns:a16="http://schemas.microsoft.com/office/drawing/2014/main" id="{802BBA3F-153F-5BFB-CDC8-9F17D3782FDF}"/>
              </a:ext>
            </a:extLst>
          </p:cNvPr>
          <p:cNvGrpSpPr/>
          <p:nvPr/>
        </p:nvGrpSpPr>
        <p:grpSpPr>
          <a:xfrm>
            <a:off x="8503444" y="6751313"/>
            <a:ext cx="910573" cy="576781"/>
            <a:chOff x="0" y="0"/>
            <a:chExt cx="6343650" cy="5842000"/>
          </a:xfrm>
        </p:grpSpPr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CC0C7FA0-464A-3B48-CC4B-1829482EB590}"/>
                </a:ext>
              </a:extLst>
            </p:cNvPr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1E8B3FED-E626-7744-5751-84B94F270EC1}"/>
                </a:ext>
              </a:extLst>
            </p:cNvPr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11">
            <a:extLst>
              <a:ext uri="{FF2B5EF4-FFF2-40B4-BE49-F238E27FC236}">
                <a16:creationId xmlns:a16="http://schemas.microsoft.com/office/drawing/2014/main" id="{9779854A-39C6-2B8B-4A4A-5FCDBCCEB061}"/>
              </a:ext>
            </a:extLst>
          </p:cNvPr>
          <p:cNvGrpSpPr/>
          <p:nvPr/>
        </p:nvGrpSpPr>
        <p:grpSpPr>
          <a:xfrm>
            <a:off x="8480056" y="8056011"/>
            <a:ext cx="910573" cy="576781"/>
            <a:chOff x="0" y="0"/>
            <a:chExt cx="6343650" cy="5842000"/>
          </a:xfrm>
        </p:grpSpPr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0FBFA9C3-60E4-668F-BFEF-BBEE9B685D29}"/>
                </a:ext>
              </a:extLst>
            </p:cNvPr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0BF8A313-B58D-1F2F-1F84-FABF836D61A0}"/>
                </a:ext>
              </a:extLst>
            </p:cNvPr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4336DBB-A4F3-B8FD-AF6B-ED4CE7CDF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700" y="2688841"/>
            <a:ext cx="14630430" cy="51998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4"/>
          <p:cNvGrpSpPr/>
          <p:nvPr/>
        </p:nvGrpSpPr>
        <p:grpSpPr>
          <a:xfrm>
            <a:off x="1028699" y="1014412"/>
            <a:ext cx="16583439" cy="1274628"/>
            <a:chOff x="0" y="-19050"/>
            <a:chExt cx="15490693" cy="169950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15490693" cy="1060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35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Overall Corridor Performance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08331"/>
              <a:ext cx="15128240" cy="5721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561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Summary of results across the study’s key performance goals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32976" y="8288541"/>
            <a:ext cx="15007083" cy="706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18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Performance gains vary by project phase, with the most significant improvements occurring in Phase 2 segments where new managed lane capacity was added. Findings should be interpreted in the context of post-pandemic travel pattern changes and increasing corridor demand.</a:t>
            </a:r>
          </a:p>
        </p:txBody>
      </p:sp>
      <p:grpSp>
        <p:nvGrpSpPr>
          <p:cNvPr id="10" name="Group 16">
            <a:extLst>
              <a:ext uri="{FF2B5EF4-FFF2-40B4-BE49-F238E27FC236}">
                <a16:creationId xmlns:a16="http://schemas.microsoft.com/office/drawing/2014/main" id="{28E4B261-7865-C29A-B698-0B44D568EE4C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76AAED9B-9ABC-C123-71EC-D99C6DA72137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28700" y="1014412"/>
            <a:ext cx="11618020" cy="1274628"/>
            <a:chOff x="0" y="-19050"/>
            <a:chExt cx="15490693" cy="169950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15490693" cy="1060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35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Traffic Trends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08331"/>
              <a:ext cx="15490693" cy="5721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561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Corridor-level summary of annual changes in regional traffic demand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32976" y="2742335"/>
            <a:ext cx="8110925" cy="706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1800" b="1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Average Annual Daily Traffic (AADT) </a:t>
            </a:r>
            <a:r>
              <a:rPr lang="en-US" sz="18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shows downward pandemic trends are recovering, but traffic levels in 2023 remained about 10% lower than </a:t>
            </a:r>
            <a:r>
              <a:rPr lang="en-US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2019</a:t>
            </a:r>
            <a:r>
              <a:rPr lang="en-US" sz="18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2040F14-BCA9-97A2-1A40-101515913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1001517" y="4299156"/>
            <a:ext cx="8142384" cy="4648973"/>
          </a:xfrm>
          <a:prstGeom prst="rect">
            <a:avLst/>
          </a:prstGeom>
          <a:effectLst>
            <a:outerShdw blurRad="228600" dist="2032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F00ED1-2B5D-2416-ECB5-D449380D81FC}"/>
              </a:ext>
            </a:extLst>
          </p:cNvPr>
          <p:cNvSpPr txBox="1"/>
          <p:nvPr/>
        </p:nvSpPr>
        <p:spPr>
          <a:xfrm>
            <a:off x="1028700" y="9436116"/>
            <a:ext cx="44775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Source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</a:rPr>
              <a:t>: Caltrans Traffic Census (2016-2023)</a:t>
            </a:r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68C2BA25-68D2-A800-E4F5-BD48578F9B2E}"/>
              </a:ext>
            </a:extLst>
          </p:cNvPr>
          <p:cNvGrpSpPr/>
          <p:nvPr/>
        </p:nvGrpSpPr>
        <p:grpSpPr>
          <a:xfrm>
            <a:off x="15561297" y="449861"/>
            <a:ext cx="2292858" cy="1041559"/>
            <a:chOff x="0" y="0"/>
            <a:chExt cx="3057144" cy="1388745"/>
          </a:xfrm>
        </p:grpSpPr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BE0559C9-5F9C-88B2-1B9C-18B7EF1C70CE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7">
            <a:extLst>
              <a:ext uri="{FF2B5EF4-FFF2-40B4-BE49-F238E27FC236}">
                <a16:creationId xmlns:a16="http://schemas.microsoft.com/office/drawing/2014/main" id="{5364236E-1734-34C5-4CB6-6ECF24960E76}"/>
              </a:ext>
            </a:extLst>
          </p:cNvPr>
          <p:cNvSpPr txBox="1"/>
          <p:nvPr/>
        </p:nvSpPr>
        <p:spPr>
          <a:xfrm>
            <a:off x="9491176" y="2742335"/>
            <a:ext cx="8110925" cy="1077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1800" b="1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AM/PM Peak Period General Purpose Lane Traffic </a:t>
            </a:r>
            <a:r>
              <a:rPr lang="en-US" b="1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V</a:t>
            </a:r>
            <a:r>
              <a:rPr lang="en-US" sz="1800" b="1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olumes (vehicles per hour) </a:t>
            </a:r>
            <a:r>
              <a:rPr lang="en-US" sz="18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show </a:t>
            </a:r>
            <a:r>
              <a:rPr lang="en-US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commute peaks have fully recovered. Peak period changes are more attributable to the Project.</a:t>
            </a:r>
            <a:endParaRPr lang="en-US" sz="1800">
              <a:solidFill>
                <a:srgbClr val="0C4385"/>
              </a:solidFill>
              <a:latin typeface="Inter 1"/>
              <a:ea typeface="Inter 1"/>
              <a:cs typeface="Inter 1"/>
              <a:sym typeface="Inter 1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C74C743-0C9D-B1FB-F01B-050FFEAF21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424550"/>
              </p:ext>
            </p:extLst>
          </p:nvPr>
        </p:nvGraphicFramePr>
        <p:xfrm>
          <a:off x="9400439" y="4299156"/>
          <a:ext cx="8201662" cy="4648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1730E7D5-F9DE-A746-99EA-D90869ACC12E}"/>
              </a:ext>
            </a:extLst>
          </p:cNvPr>
          <p:cNvSpPr txBox="1"/>
          <p:nvPr/>
        </p:nvSpPr>
        <p:spPr>
          <a:xfrm>
            <a:off x="9496691" y="9312170"/>
            <a:ext cx="6445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Peak Periods: 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</a:rPr>
              <a:t> 6 am – 10 am, 3 pm – 7 pm</a:t>
            </a:r>
            <a:endParaRPr lang="en-US" sz="1600" b="1">
              <a:solidFill>
                <a:srgbClr val="0C4385"/>
              </a:solidFill>
              <a:latin typeface="Inter 1"/>
              <a:ea typeface="Inter 1"/>
            </a:endParaRPr>
          </a:p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Source: 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  <a:sym typeface="Inter 2"/>
              </a:rPr>
              <a:t>Caltrans Performance Measurement System (2018-2024)</a:t>
            </a:r>
            <a:endParaRPr lang="en-US" sz="1600">
              <a:solidFill>
                <a:srgbClr val="0C4385"/>
              </a:solidFill>
              <a:latin typeface="Inter 1"/>
              <a:ea typeface="Inter 1"/>
            </a:endParaRPr>
          </a:p>
        </p:txBody>
      </p:sp>
    </p:spTree>
    <p:extLst>
      <p:ext uri="{BB962C8B-B14F-4D97-AF65-F5344CB8AC3E}">
        <p14:creationId xmlns:p14="http://schemas.microsoft.com/office/powerpoint/2010/main" val="60860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62519" y="874110"/>
            <a:ext cx="1594983" cy="1594983"/>
          </a:xfrm>
          <a:custGeom>
            <a:avLst/>
            <a:gdLst/>
            <a:ahLst/>
            <a:cxnLst/>
            <a:rect l="l" t="t" r="r" b="b"/>
            <a:pathLst>
              <a:path w="1594983" h="1594983">
                <a:moveTo>
                  <a:pt x="0" y="0"/>
                </a:moveTo>
                <a:lnTo>
                  <a:pt x="1594982" y="0"/>
                </a:lnTo>
                <a:lnTo>
                  <a:pt x="1594982" y="1594983"/>
                </a:lnTo>
                <a:lnTo>
                  <a:pt x="0" y="15949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887574"/>
            <a:ext cx="14475066" cy="1560854"/>
            <a:chOff x="0" y="-28575"/>
            <a:chExt cx="19300088" cy="2081137"/>
          </a:xfrm>
        </p:grpSpPr>
        <p:sp>
          <p:nvSpPr>
            <p:cNvPr id="4" name="TextBox 4"/>
            <p:cNvSpPr txBox="1"/>
            <p:nvPr/>
          </p:nvSpPr>
          <p:spPr>
            <a:xfrm>
              <a:off x="0" y="-28575"/>
              <a:ext cx="19300088" cy="1316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Congestion &amp; Delay 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377933"/>
              <a:ext cx="13481135" cy="6746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7"/>
                </a:lnSpc>
              </a:pPr>
              <a:r>
                <a:rPr lang="en-US" sz="2699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Corridor performance results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262519" y="2635147"/>
            <a:ext cx="1594983" cy="265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b="1">
                <a:solidFill>
                  <a:srgbClr val="DDBD70"/>
                </a:solidFill>
                <a:latin typeface="Inter 2 Bold"/>
                <a:ea typeface="Inter 2 Bold"/>
                <a:cs typeface="Inter 2 Bold"/>
                <a:sym typeface="Inter 2 Bold"/>
              </a:rPr>
              <a:t>Met Goal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67611"/>
            <a:ext cx="16062415" cy="6407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195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Key Findings</a:t>
            </a:r>
            <a:endParaRPr lang="en-US" sz="1999" b="1">
              <a:solidFill>
                <a:srgbClr val="0C4385"/>
              </a:solidFill>
              <a:latin typeface="Inter 1 Bold"/>
              <a:ea typeface="Inter 1 Bold"/>
              <a:cs typeface="Inter 1 Bold"/>
              <a:sym typeface="Inter 1 Bold"/>
            </a:endParaRPr>
          </a:p>
          <a:p>
            <a:pPr marL="862965" lvl="2" indent="-287655" algn="l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Average speeds increased throughout the corridor in both directions</a:t>
            </a:r>
            <a:endParaRPr lang="en-US" sz="195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marL="862965" lvl="2" indent="-287655" algn="l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Bottlenecks are shorter and less severe, both in duration and physical length</a:t>
            </a:r>
            <a:endParaRPr lang="en-US" sz="195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marL="862965" lvl="2" indent="-287655" algn="l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General Purpose lanes are performing better under increasing peak period demand, indicating improved corridor throughput</a:t>
            </a:r>
            <a:endParaRPr lang="en-US" sz="195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marL="862965" lvl="2" indent="-287655" algn="l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Remaining congestion reflects localized interchange and roadway constraints</a:t>
            </a:r>
            <a:endParaRPr lang="en-US" sz="195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algn="l">
              <a:lnSpc>
                <a:spcPts val="3599"/>
              </a:lnSpc>
            </a:pPr>
            <a:r>
              <a:rPr lang="en-US" sz="195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Supporting Data</a:t>
            </a:r>
            <a:endParaRPr lang="en-US" sz="1950">
              <a:solidFill>
                <a:srgbClr val="0C4385"/>
              </a:solidFill>
              <a:latin typeface="Inter 1"/>
              <a:ea typeface="Inter 1"/>
            </a:endParaRPr>
          </a:p>
          <a:p>
            <a:pPr marL="862965" lvl="2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Express Lanes: Average speeds</a:t>
            </a:r>
            <a:r>
              <a:rPr lang="en-US" sz="195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 increased by 7–13 mph </a:t>
            </a:r>
            <a:r>
              <a:rPr lang="en-US" sz="195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from 2018 to 2024</a:t>
            </a:r>
          </a:p>
          <a:p>
            <a:pPr marL="862965" lvl="2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General</a:t>
            </a: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 Purpose Lanes: Average speeds </a:t>
            </a:r>
            <a:r>
              <a:rPr lang="en-US" sz="195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increased by 1–7 mph </a:t>
            </a:r>
            <a:r>
              <a:rPr lang="en-US" sz="195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from 2018 to 2024</a:t>
            </a:r>
            <a:endParaRPr lang="en-US" sz="1950">
              <a:solidFill>
                <a:srgbClr val="0C4385"/>
              </a:solidFill>
              <a:latin typeface="Inter 1"/>
              <a:ea typeface="Inter 1"/>
            </a:endParaRPr>
          </a:p>
          <a:p>
            <a:pPr algn="l">
              <a:lnSpc>
                <a:spcPts val="3599"/>
              </a:lnSpc>
            </a:pPr>
            <a:r>
              <a:rPr lang="en-US" sz="195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Location-Specific Observations</a:t>
            </a:r>
            <a:endParaRPr lang="en-US" sz="1950" b="1">
              <a:solidFill>
                <a:srgbClr val="0C4385"/>
              </a:solidFill>
              <a:latin typeface="Inter 1 Bold"/>
              <a:ea typeface="Inter 1 Bold"/>
              <a:cs typeface="Inter 1 Bold"/>
            </a:endParaRPr>
          </a:p>
          <a:p>
            <a:pPr marL="862965" lvl="2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Severe bottlenecks are shorter and less intense:</a:t>
            </a:r>
            <a:endParaRPr lang="en-US" sz="195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marL="1320165" lvl="3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Near I-380 SB (30→65 mph)</a:t>
            </a:r>
          </a:p>
          <a:p>
            <a:pPr marL="1320165" lvl="3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University Ave SB (30→45 mph)</a:t>
            </a:r>
          </a:p>
          <a:p>
            <a:pPr marL="1320165" lvl="3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Ralston Ave NB (&lt; 30→45 mph) </a:t>
            </a:r>
          </a:p>
          <a:p>
            <a:pPr marL="862965" lvl="2" indent="-287655">
              <a:lnSpc>
                <a:spcPts val="3599"/>
              </a:lnSpc>
              <a:buFont typeface="Arial"/>
              <a:buChar char="⚬"/>
            </a:pPr>
            <a:r>
              <a:rPr lang="en-US" sz="195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Persistent bottlenecks remain near SR-92 and SFO</a:t>
            </a:r>
            <a:endParaRPr lang="en-US" sz="195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FF6E63-8843-EDD6-AD68-FA5A9E16E7AC}"/>
              </a:ext>
            </a:extLst>
          </p:cNvPr>
          <p:cNvSpPr txBox="1"/>
          <p:nvPr/>
        </p:nvSpPr>
        <p:spPr>
          <a:xfrm>
            <a:off x="1028700" y="9764917"/>
            <a:ext cx="6445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Source: 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  <a:sym typeface="Inter 2"/>
              </a:rPr>
              <a:t>Caltrans Performance Measurement System (2018-2024)</a:t>
            </a:r>
            <a:endParaRPr lang="en-US" sz="1600">
              <a:solidFill>
                <a:srgbClr val="0C4385"/>
              </a:solidFill>
              <a:latin typeface="Inter 1"/>
              <a:ea typeface="Inter 1"/>
            </a:endParaRPr>
          </a:p>
        </p:txBody>
      </p:sp>
      <p:grpSp>
        <p:nvGrpSpPr>
          <p:cNvPr id="12" name="Group 16">
            <a:extLst>
              <a:ext uri="{FF2B5EF4-FFF2-40B4-BE49-F238E27FC236}">
                <a16:creationId xmlns:a16="http://schemas.microsoft.com/office/drawing/2014/main" id="{F87908C3-C334-5757-B753-138E1CC8B79C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6D20564-F166-30F4-048D-F260146B7B8E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map of san francisco bay&#10;&#10;Description automatically generated">
            <a:extLst>
              <a:ext uri="{FF2B5EF4-FFF2-40B4-BE49-F238E27FC236}">
                <a16:creationId xmlns:a16="http://schemas.microsoft.com/office/drawing/2014/main" id="{46724861-A130-982F-DFB7-AC46CF5BA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029" y="0"/>
            <a:ext cx="9313689" cy="10287000"/>
          </a:xfrm>
          <a:prstGeom prst="rect">
            <a:avLst/>
          </a:prstGeom>
        </p:spPr>
      </p:pic>
      <p:grpSp>
        <p:nvGrpSpPr>
          <p:cNvPr id="56" name="Group 21">
            <a:extLst>
              <a:ext uri="{FF2B5EF4-FFF2-40B4-BE49-F238E27FC236}">
                <a16:creationId xmlns:a16="http://schemas.microsoft.com/office/drawing/2014/main" id="{3E7FD2C6-FB85-CE29-E6D5-A42CCCD80E35}"/>
              </a:ext>
            </a:extLst>
          </p:cNvPr>
          <p:cNvGrpSpPr/>
          <p:nvPr/>
        </p:nvGrpSpPr>
        <p:grpSpPr>
          <a:xfrm>
            <a:off x="9320736" y="9070989"/>
            <a:ext cx="2292896" cy="1041578"/>
            <a:chOff x="0" y="0"/>
            <a:chExt cx="3057195" cy="1388770"/>
          </a:xfrm>
        </p:grpSpPr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id="{B27DDF94-1520-A9F6-7C26-F9DDEB2CC00E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16466" y="1448730"/>
            <a:ext cx="14475066" cy="1015086"/>
            <a:chOff x="-416312" y="719633"/>
            <a:chExt cx="19300088" cy="1353449"/>
          </a:xfrm>
        </p:grpSpPr>
        <p:sp>
          <p:nvSpPr>
            <p:cNvPr id="5" name="TextBox 5"/>
            <p:cNvSpPr txBox="1"/>
            <p:nvPr/>
          </p:nvSpPr>
          <p:spPr>
            <a:xfrm>
              <a:off x="-416312" y="719633"/>
              <a:ext cx="19300088" cy="1316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Hot Spots (AM)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377934"/>
              <a:ext cx="13481135" cy="695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5"/>
                </a:lnSpc>
              </a:pPr>
              <a:endParaRPr lang="en-US" sz="3200" b="1" i="1" u="sng">
                <a:solidFill>
                  <a:srgbClr val="0C4385"/>
                </a:solidFill>
                <a:highlight>
                  <a:srgbClr val="C0C0C0"/>
                </a:highlight>
                <a:latin typeface="Inter 1 Italics"/>
                <a:ea typeface="Inter 1 Italics"/>
                <a:cs typeface="Inter 1 Italics"/>
              </a:endParaRPr>
            </a:p>
          </p:txBody>
        </p:sp>
      </p:grpSp>
      <p:sp>
        <p:nvSpPr>
          <p:cNvPr id="54" name="TextBox 7">
            <a:extLst>
              <a:ext uri="{FF2B5EF4-FFF2-40B4-BE49-F238E27FC236}">
                <a16:creationId xmlns:a16="http://schemas.microsoft.com/office/drawing/2014/main" id="{BAC309DA-6B99-48E4-FB03-EFAFFBA91320}"/>
              </a:ext>
            </a:extLst>
          </p:cNvPr>
          <p:cNvSpPr txBox="1"/>
          <p:nvPr/>
        </p:nvSpPr>
        <p:spPr>
          <a:xfrm>
            <a:off x="1030180" y="3081215"/>
            <a:ext cx="7477716" cy="505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Southbound at Hillsdale Blvd is </a:t>
            </a:r>
            <a:r>
              <a:rPr lang="en-US" sz="2400" b="1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fully resolved </a:t>
            </a: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Express Lane + General Purpose.</a:t>
            </a:r>
            <a:endParaRPr lang="en-US" sz="2400">
              <a:solidFill>
                <a:srgbClr val="0C4385"/>
              </a:solidFill>
              <a:latin typeface="Inter 1" panose="020B0604020202020204" charset="0"/>
              <a:ea typeface="Inter 1" panose="020B0604020202020204" charset="0"/>
              <a:sym typeface="Inter 1 Bold"/>
            </a:endParaRPr>
          </a:p>
          <a:p>
            <a:pPr marL="457200" indent="-457200" algn="l">
              <a:lnSpc>
                <a:spcPct val="200000"/>
              </a:lnSpc>
              <a:buFont typeface="+mj-lt"/>
              <a:buAutoNum type="arabicPeriod"/>
            </a:pP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Southbound at University Blvd is </a:t>
            </a:r>
            <a:r>
              <a:rPr lang="en-US" sz="2400" b="1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fully resolved </a:t>
            </a: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Express Lanes + General Purpose.</a:t>
            </a:r>
            <a:endParaRPr lang="en-US" sz="2400">
              <a:solidFill>
                <a:srgbClr val="0C4385"/>
              </a:solidFill>
              <a:latin typeface="Inter 1" panose="020B0604020202020204" charset="0"/>
              <a:ea typeface="Inter 1" panose="020B0604020202020204" charset="0"/>
            </a:endParaRPr>
          </a:p>
          <a:p>
            <a:pPr lvl="1">
              <a:lnSpc>
                <a:spcPct val="200000"/>
              </a:lnSpc>
            </a:pP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    2.1. Small bottleneck appeared at Whipple.</a:t>
            </a:r>
            <a:endParaRPr lang="en-US" sz="2400">
              <a:solidFill>
                <a:srgbClr val="0C4385"/>
              </a:solidFill>
              <a:latin typeface="Inter 1"/>
              <a:ea typeface="Inter 1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Northbound south of Millbrae Ave </a:t>
            </a:r>
            <a:r>
              <a:rPr lang="en-US" sz="2400" b="1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eases</a:t>
            </a: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 for Express Lanes and General Purpose is </a:t>
            </a:r>
            <a:r>
              <a:rPr lang="en-US" sz="2400" b="1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static.</a:t>
            </a:r>
            <a:endParaRPr lang="en-US" sz="2400" b="1">
              <a:solidFill>
                <a:srgbClr val="0C4385"/>
              </a:solidFill>
              <a:latin typeface="Inter 1" panose="020B0604020202020204" charset="0"/>
              <a:ea typeface="Inter 1" panose="020B060402020202020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50A7580-77A9-D292-3055-E6E83624B159}"/>
              </a:ext>
            </a:extLst>
          </p:cNvPr>
          <p:cNvSpPr txBox="1"/>
          <p:nvPr/>
        </p:nvSpPr>
        <p:spPr>
          <a:xfrm>
            <a:off x="1028700" y="8732435"/>
            <a:ext cx="6445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Source: 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  <a:sym typeface="Inter 2"/>
              </a:rPr>
              <a:t>Caltrans Performance Measurement System (2018-2024)</a:t>
            </a:r>
            <a:endParaRPr lang="en-US" sz="1600">
              <a:solidFill>
                <a:srgbClr val="0C4385"/>
              </a:solidFill>
              <a:latin typeface="Inter 1"/>
              <a:ea typeface="Inter 1"/>
            </a:endParaRPr>
          </a:p>
        </p:txBody>
      </p:sp>
    </p:spTree>
    <p:extLst>
      <p:ext uri="{BB962C8B-B14F-4D97-AF65-F5344CB8AC3E}">
        <p14:creationId xmlns:p14="http://schemas.microsoft.com/office/powerpoint/2010/main" val="3309020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san francisco bay&#10;&#10;Description automatically generated">
            <a:extLst>
              <a:ext uri="{FF2B5EF4-FFF2-40B4-BE49-F238E27FC236}">
                <a16:creationId xmlns:a16="http://schemas.microsoft.com/office/drawing/2014/main" id="{2004B948-6495-A41F-6EED-E0B613A44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756" y="168443"/>
            <a:ext cx="8349329" cy="9685421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A25931C4-75B5-5524-8A6F-59B74FA78ED4}"/>
              </a:ext>
            </a:extLst>
          </p:cNvPr>
          <p:cNvSpPr txBox="1"/>
          <p:nvPr/>
        </p:nvSpPr>
        <p:spPr>
          <a:xfrm>
            <a:off x="-168451" y="3051191"/>
            <a:ext cx="10256655" cy="5482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1520" indent="-457200" algn="l">
              <a:lnSpc>
                <a:spcPct val="150000"/>
              </a:lnSpc>
              <a:buAutoNum type="arabicPeriod"/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Southbound between I-380 and Millbrae Ave is </a:t>
            </a:r>
            <a:r>
              <a:rPr lang="en-US" sz="2000" b="1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fully resolved 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Express Lanes + General Purpose</a:t>
            </a:r>
            <a:endParaRPr lang="en-US" sz="2000">
              <a:solidFill>
                <a:srgbClr val="0C4385"/>
              </a:solidFill>
              <a:latin typeface="Inter" panose="020B0604020202020204" charset="0"/>
              <a:ea typeface="Inter" panose="020B0604020202020204" charset="0"/>
              <a:cs typeface="Inter"/>
            </a:endParaRPr>
          </a:p>
          <a:p>
            <a:pPr marL="731520" indent="-457200">
              <a:lnSpc>
                <a:spcPct val="150000"/>
              </a:lnSpc>
              <a:buAutoNum type="arabicPeriod"/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Southbound between 3</a:t>
            </a:r>
            <a:r>
              <a:rPr lang="en-US" sz="2000" baseline="30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rd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 Ave and Millbrae Ave </a:t>
            </a:r>
            <a:r>
              <a:rPr lang="en-US" sz="2000" b="1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eases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 for Express Lanes, but the hotspot appears for General Purposes</a:t>
            </a:r>
            <a:endParaRPr lang="en-US" sz="2000">
              <a:solidFill>
                <a:srgbClr val="0C4385"/>
              </a:solidFill>
              <a:latin typeface="Inter" panose="020B0604020202020204" charset="0"/>
              <a:ea typeface="Inter" panose="020B0604020202020204" charset="0"/>
              <a:cs typeface="Inter"/>
            </a:endParaRPr>
          </a:p>
          <a:p>
            <a:pPr marL="731520" indent="-457200">
              <a:lnSpc>
                <a:spcPct val="150000"/>
              </a:lnSpc>
              <a:buAutoNum type="arabicPeriod"/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Southbound at University Ave eases Express Lanes + General Purpose </a:t>
            </a:r>
          </a:p>
          <a:p>
            <a:pPr marL="1188720" lvl="2">
              <a:lnSpc>
                <a:spcPct val="150000"/>
              </a:lnSpc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3</a:t>
            </a:r>
            <a:r>
              <a:rPr lang="en-US" sz="2000">
                <a:solidFill>
                  <a:srgbClr val="0C4385"/>
                </a:solidFill>
                <a:latin typeface="Inter"/>
                <a:cs typeface="Inter"/>
                <a:sym typeface="Inter 1 Bold"/>
              </a:rPr>
              <a:t>.1. Secondary Southbound bottleneck at SR-84 eases for 				General Purpose</a:t>
            </a:r>
            <a:endParaRPr lang="en-US" sz="2000">
              <a:solidFill>
                <a:srgbClr val="0C4385"/>
              </a:solidFill>
              <a:latin typeface="Inter"/>
              <a:cs typeface="Inter"/>
            </a:endParaRPr>
          </a:p>
          <a:p>
            <a:pPr marL="731520" indent="-457200">
              <a:lnSpc>
                <a:spcPct val="150000"/>
              </a:lnSpc>
              <a:buAutoNum type="arabicPeriod"/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Northbound at I-380 is </a:t>
            </a:r>
            <a:r>
              <a:rPr lang="en-US" sz="2000" b="1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fully resolved 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Express Lanes + General Purpose</a:t>
            </a:r>
            <a:endParaRPr lang="en-US" sz="2000">
              <a:solidFill>
                <a:srgbClr val="0C4385"/>
              </a:solidFill>
              <a:latin typeface="Inter" panose="020B0604020202020204" charset="0"/>
              <a:ea typeface="Inter" panose="020B0604020202020204" charset="0"/>
              <a:cs typeface="Inter"/>
            </a:endParaRPr>
          </a:p>
          <a:p>
            <a:pPr marL="731520" indent="-457200">
              <a:lnSpc>
                <a:spcPct val="150000"/>
              </a:lnSpc>
              <a:buAutoNum type="arabicPeriod"/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Northbound between Millbrae Ave and 3</a:t>
            </a:r>
            <a:r>
              <a:rPr lang="en-US" sz="2000" baseline="30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rd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 Ave  </a:t>
            </a:r>
            <a:r>
              <a:rPr lang="en-US" sz="2000" b="1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eases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 for Express Lanes, but the hotspot appears for General Purpose</a:t>
            </a:r>
            <a:endParaRPr lang="en-US" sz="2000">
              <a:solidFill>
                <a:srgbClr val="0C4385"/>
              </a:solidFill>
              <a:latin typeface="Inter" panose="020B0604020202020204" charset="0"/>
              <a:ea typeface="Inter" panose="020B0604020202020204" charset="0"/>
              <a:cs typeface="Inter"/>
            </a:endParaRPr>
          </a:p>
          <a:p>
            <a:pPr marL="731520" indent="-457200">
              <a:lnSpc>
                <a:spcPct val="150000"/>
              </a:lnSpc>
              <a:buAutoNum type="arabicPeriod"/>
            </a:pP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Northbound bottleneck at between 3</a:t>
            </a:r>
            <a:r>
              <a:rPr lang="en-US" sz="2000" baseline="30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rd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 Ave and Ralston Ave </a:t>
            </a:r>
            <a:r>
              <a:rPr lang="en-US" sz="2000" b="1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eases</a:t>
            </a:r>
            <a:r>
              <a:rPr lang="en-US" sz="2000">
                <a:solidFill>
                  <a:srgbClr val="0C4385"/>
                </a:solidFill>
                <a:latin typeface="Inter"/>
                <a:ea typeface="Inter" panose="020B0604020202020204" charset="0"/>
                <a:cs typeface="Inter"/>
                <a:sym typeface="Inter 1 Bold"/>
              </a:rPr>
              <a:t> for Express Lanes</a:t>
            </a:r>
            <a:endParaRPr lang="en-US" sz="2000">
              <a:solidFill>
                <a:srgbClr val="0C4385"/>
              </a:solidFill>
              <a:latin typeface="Inter" panose="020B0604020202020204" charset="0"/>
              <a:ea typeface="Inter" panose="020B0604020202020204" charset="0"/>
              <a:cs typeface="Inter"/>
            </a:endParaRPr>
          </a:p>
          <a:p>
            <a:pPr marL="731520" lvl="2" defTabSz="688975">
              <a:lnSpc>
                <a:spcPct val="150000"/>
              </a:lnSpc>
            </a:pPr>
            <a:r>
              <a:rPr lang="en-US" sz="2000">
                <a:solidFill>
                  <a:srgbClr val="0C4385"/>
                </a:solidFill>
                <a:latin typeface="Inter"/>
                <a:cs typeface="Inter"/>
                <a:sym typeface="Inter 1 Bold"/>
              </a:rPr>
              <a:t>6.1.	Northbound bottleneck at SR-92 eases for General Purpose</a:t>
            </a:r>
            <a:endParaRPr lang="en-US" sz="2000">
              <a:solidFill>
                <a:srgbClr val="0C4385"/>
              </a:solidFill>
              <a:latin typeface="Inter"/>
              <a:cs typeface="Inter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33128" y="1166513"/>
            <a:ext cx="14475066" cy="1297303"/>
            <a:chOff x="-794096" y="343344"/>
            <a:chExt cx="19300088" cy="1729738"/>
          </a:xfrm>
        </p:grpSpPr>
        <p:sp>
          <p:nvSpPr>
            <p:cNvPr id="5" name="TextBox 5"/>
            <p:cNvSpPr txBox="1"/>
            <p:nvPr/>
          </p:nvSpPr>
          <p:spPr>
            <a:xfrm>
              <a:off x="-794096" y="343344"/>
              <a:ext cx="19300088" cy="1316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Hot Spots (PM)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377934"/>
              <a:ext cx="13481135" cy="695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5"/>
                </a:lnSpc>
              </a:pPr>
              <a:endParaRPr lang="en-US" sz="3200" b="1" i="1" u="sng">
                <a:solidFill>
                  <a:srgbClr val="0C4385"/>
                </a:solidFill>
                <a:highlight>
                  <a:srgbClr val="C0C0C0"/>
                </a:highlight>
                <a:latin typeface="Inter 1 Italics"/>
                <a:ea typeface="Inter 1 Italics"/>
                <a:cs typeface="Inter 1 Italics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3725695-8906-B118-38E2-796AB0B72948}"/>
              </a:ext>
            </a:extLst>
          </p:cNvPr>
          <p:cNvSpPr txBox="1"/>
          <p:nvPr/>
        </p:nvSpPr>
        <p:spPr>
          <a:xfrm>
            <a:off x="433128" y="9678560"/>
            <a:ext cx="6445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Source: 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  <a:sym typeface="Inter 2"/>
              </a:rPr>
              <a:t>Caltrans Performance Measurement System (2018-2024)</a:t>
            </a:r>
            <a:endParaRPr lang="en-US" sz="1600">
              <a:solidFill>
                <a:srgbClr val="0C4385"/>
              </a:solidFill>
              <a:latin typeface="Inter 1"/>
              <a:ea typeface="Inter 1"/>
            </a:endParaRPr>
          </a:p>
        </p:txBody>
      </p:sp>
      <p:grpSp>
        <p:nvGrpSpPr>
          <p:cNvPr id="61" name="Group 21">
            <a:extLst>
              <a:ext uri="{FF2B5EF4-FFF2-40B4-BE49-F238E27FC236}">
                <a16:creationId xmlns:a16="http://schemas.microsoft.com/office/drawing/2014/main" id="{A4D2B7AC-55C2-1EFE-6E8F-2A47604EC902}"/>
              </a:ext>
            </a:extLst>
          </p:cNvPr>
          <p:cNvGrpSpPr/>
          <p:nvPr/>
        </p:nvGrpSpPr>
        <p:grpSpPr>
          <a:xfrm>
            <a:off x="10420776" y="8649098"/>
            <a:ext cx="2292858" cy="1041559"/>
            <a:chOff x="0" y="0"/>
            <a:chExt cx="3057144" cy="1388745"/>
          </a:xfrm>
        </p:grpSpPr>
        <p:sp>
          <p:nvSpPr>
            <p:cNvPr id="62" name="Freeform 22">
              <a:extLst>
                <a:ext uri="{FF2B5EF4-FFF2-40B4-BE49-F238E27FC236}">
                  <a16:creationId xmlns:a16="http://schemas.microsoft.com/office/drawing/2014/main" id="{8CC84349-AD38-0EF0-18BC-3EC945F830D5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013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9507" y="1028700"/>
            <a:ext cx="1594980" cy="1594980"/>
          </a:xfrm>
          <a:custGeom>
            <a:avLst/>
            <a:gdLst/>
            <a:ahLst/>
            <a:cxnLst/>
            <a:rect l="l" t="t" r="r" b="b"/>
            <a:pathLst>
              <a:path w="1594980" h="1594980">
                <a:moveTo>
                  <a:pt x="0" y="0"/>
                </a:moveTo>
                <a:lnTo>
                  <a:pt x="1594980" y="0"/>
                </a:lnTo>
                <a:lnTo>
                  <a:pt x="1594980" y="1594980"/>
                </a:lnTo>
                <a:lnTo>
                  <a:pt x="0" y="1594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4218" y="5331425"/>
            <a:ext cx="16513545" cy="2402875"/>
            <a:chOff x="0" y="0"/>
            <a:chExt cx="4349246" cy="666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49247" cy="666226"/>
            </a:xfrm>
            <a:custGeom>
              <a:avLst/>
              <a:gdLst/>
              <a:ahLst/>
              <a:cxnLst/>
              <a:rect l="l" t="t" r="r" b="b"/>
              <a:pathLst>
                <a:path w="4349247" h="666226">
                  <a:moveTo>
                    <a:pt x="0" y="0"/>
                  </a:moveTo>
                  <a:lnTo>
                    <a:pt x="4349247" y="0"/>
                  </a:lnTo>
                  <a:lnTo>
                    <a:pt x="4349247" y="666226"/>
                  </a:lnTo>
                  <a:lnTo>
                    <a:pt x="0" y="666226"/>
                  </a:lnTo>
                  <a:close/>
                </a:path>
              </a:pathLst>
            </a:custGeom>
            <a:gradFill rotWithShape="1">
              <a:gsLst>
                <a:gs pos="0">
                  <a:srgbClr val="2C5D98">
                    <a:alpha val="100000"/>
                  </a:srgbClr>
                </a:gs>
                <a:gs pos="80000">
                  <a:srgbClr val="3C7BC7">
                    <a:alpha val="100000"/>
                  </a:srgbClr>
                </a:gs>
                <a:gs pos="100000">
                  <a:srgbClr val="3A7CCB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49246" cy="7043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25629" y="5502099"/>
            <a:ext cx="4834338" cy="175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20"/>
              </a:lnSpc>
            </a:pPr>
            <a:r>
              <a:rPr lang="en-US" sz="2800" b="1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Faster &amp; More Reliable Trips</a:t>
            </a:r>
          </a:p>
          <a:p>
            <a:pPr marL="0" lvl="0" indent="0" algn="l">
              <a:lnSpc>
                <a:spcPts val="2520"/>
              </a:lnSpc>
            </a:pPr>
            <a:endParaRPr lang="en-US" sz="2800" b="1">
              <a:solidFill>
                <a:srgbClr val="F6F4F4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520"/>
              </a:lnSpc>
            </a:pPr>
            <a:r>
              <a:rPr lang="en-US" sz="18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Express Lane users experience significant travel time savings with dramatically reduced worst-day delays throughout the corridor.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73092" y="5502099"/>
            <a:ext cx="4625350" cy="175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b="1" u="none" strike="noStrike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Corridor-Wide Benefits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799" b="1" u="none" strike="noStrike">
              <a:solidFill>
                <a:srgbClr val="F6F4F4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General Purpose lane reliability also improved, demonstrating system-wide gains beyond Express Lanes alone.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99745" y="5502099"/>
            <a:ext cx="5025122" cy="176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60"/>
              </a:lnSpc>
              <a:spcBef>
                <a:spcPct val="0"/>
              </a:spcBef>
            </a:pPr>
            <a:r>
              <a:rPr lang="en-US" sz="2900" b="1" u="none" strike="noStrike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Improved Efficiency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900" b="1" u="none" strike="noStrike">
              <a:solidFill>
                <a:srgbClr val="F6F4F4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Total Vehicle Hours Traveled declined corridor-wide, reflecting reduced congestion and more predictable travel patterns.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153826"/>
            <a:ext cx="17259300" cy="1417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 Bold"/>
                <a:sym typeface="Calibri (MS) Bold"/>
              </a:rPr>
              <a:t>Key Findings</a:t>
            </a:r>
          </a:p>
          <a:p>
            <a:pPr algn="l">
              <a:lnSpc>
                <a:spcPts val="2699"/>
              </a:lnSpc>
            </a:pPr>
            <a:endParaRPr lang="en-US" sz="3000" b="1">
              <a:solidFill>
                <a:srgbClr val="0C4385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2699"/>
              </a:lnSpc>
              <a:spcBef>
                <a:spcPct val="0"/>
              </a:spcBef>
            </a:pPr>
            <a:r>
              <a:rPr lang="en-US" sz="2000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"/>
                <a:sym typeface="Calibri (MS)"/>
              </a:rPr>
              <a:t>Performance gains are occurring despite increasing post-pandemic demand and extended peak periods across the corridor. Express Lanes deliver meaningful benefits to both direct users and the broader transportation network.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4218" y="8797012"/>
            <a:ext cx="11925300" cy="295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84"/>
              </a:lnSpc>
              <a:spcBef>
                <a:spcPct val="0"/>
              </a:spcBef>
            </a:pPr>
            <a:r>
              <a:rPr lang="en-US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"/>
                <a:sym typeface="Calibri (MS)"/>
              </a:rPr>
              <a:t>Data Source: Caltrans Performance Measurement System (2018-2024 com</a:t>
            </a:r>
            <a:r>
              <a:rPr lang="en-US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sym typeface="Calibri (MS)"/>
              </a:rPr>
              <a:t>pariso</a:t>
            </a:r>
            <a:r>
              <a:rPr lang="en-US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"/>
                <a:sym typeface="Calibri (MS)"/>
              </a:rPr>
              <a:t>n)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5964" y="1000125"/>
            <a:ext cx="12968635" cy="1034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355"/>
              </a:lnSpc>
              <a:spcBef>
                <a:spcPct val="0"/>
              </a:spcBef>
            </a:pPr>
            <a:r>
              <a:rPr lang="en-US" sz="6500" b="1" u="none" strike="noStrike">
                <a:solidFill>
                  <a:srgbClr val="0C4385"/>
                </a:solidFill>
                <a:latin typeface="Inter 1 Bold" panose="020B0604020202020204" charset="0"/>
                <a:ea typeface="Inter 1 Bold" panose="020B0604020202020204" charset="0"/>
                <a:cs typeface="Inter Bold"/>
                <a:sym typeface="Inter Bold"/>
              </a:rPr>
              <a:t>Travel Time &amp; Reliability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23246" y="2751639"/>
            <a:ext cx="887511" cy="31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8"/>
              </a:lnSpc>
            </a:pPr>
            <a:r>
              <a:rPr lang="en-US" sz="1599" b="1">
                <a:solidFill>
                  <a:srgbClr val="DDBD70"/>
                </a:solidFill>
                <a:latin typeface="Inter Bold"/>
                <a:ea typeface="Inter Bold"/>
                <a:cs typeface="Inter Bold"/>
                <a:sym typeface="Inter Bold"/>
              </a:rPr>
              <a:t>Met Goal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114741"/>
            <a:ext cx="8115205" cy="514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7"/>
              </a:lnSpc>
            </a:pPr>
            <a:r>
              <a:rPr lang="en-US" sz="2700" i="1">
                <a:solidFill>
                  <a:srgbClr val="0C4385"/>
                </a:solidFill>
                <a:latin typeface="Inter Italics"/>
                <a:ea typeface="Inter Italics"/>
                <a:cs typeface="Inter Italics"/>
                <a:sym typeface="Inter Italics"/>
              </a:rPr>
              <a:t>Corridor performance results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629153" y="9092670"/>
            <a:ext cx="2292896" cy="1041578"/>
            <a:chOff x="0" y="0"/>
            <a:chExt cx="3057195" cy="13887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40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69507" y="1028700"/>
            <a:ext cx="1594980" cy="1594980"/>
          </a:xfrm>
          <a:custGeom>
            <a:avLst/>
            <a:gdLst/>
            <a:ahLst/>
            <a:cxnLst/>
            <a:rect l="l" t="t" r="r" b="b"/>
            <a:pathLst>
              <a:path w="1594980" h="1594980">
                <a:moveTo>
                  <a:pt x="0" y="0"/>
                </a:moveTo>
                <a:lnTo>
                  <a:pt x="1594980" y="0"/>
                </a:lnTo>
                <a:lnTo>
                  <a:pt x="1594980" y="1594980"/>
                </a:lnTo>
                <a:lnTo>
                  <a:pt x="0" y="1594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5143500"/>
            <a:ext cx="16464457" cy="2894012"/>
            <a:chOff x="0" y="0"/>
            <a:chExt cx="21952607" cy="385868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6824133" cy="3858683"/>
              <a:chOff x="0" y="0"/>
              <a:chExt cx="1347977" cy="76220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347977" cy="762209"/>
              </a:xfrm>
              <a:custGeom>
                <a:avLst/>
                <a:gdLst/>
                <a:ahLst/>
                <a:cxnLst/>
                <a:rect l="l" t="t" r="r" b="b"/>
                <a:pathLst>
                  <a:path w="1347977" h="762209">
                    <a:moveTo>
                      <a:pt x="9076" y="0"/>
                    </a:moveTo>
                    <a:lnTo>
                      <a:pt x="1338901" y="0"/>
                    </a:lnTo>
                    <a:cubicBezTo>
                      <a:pt x="1341308" y="0"/>
                      <a:pt x="1343617" y="956"/>
                      <a:pt x="1345319" y="2658"/>
                    </a:cubicBezTo>
                    <a:cubicBezTo>
                      <a:pt x="1347021" y="4360"/>
                      <a:pt x="1347977" y="6669"/>
                      <a:pt x="1347977" y="9076"/>
                    </a:cubicBezTo>
                    <a:lnTo>
                      <a:pt x="1347977" y="753133"/>
                    </a:lnTo>
                    <a:cubicBezTo>
                      <a:pt x="1347977" y="758146"/>
                      <a:pt x="1343914" y="762209"/>
                      <a:pt x="1338901" y="762209"/>
                    </a:cubicBezTo>
                    <a:lnTo>
                      <a:pt x="9076" y="762209"/>
                    </a:lnTo>
                    <a:cubicBezTo>
                      <a:pt x="4063" y="762209"/>
                      <a:pt x="0" y="758146"/>
                      <a:pt x="0" y="753133"/>
                    </a:cubicBezTo>
                    <a:lnTo>
                      <a:pt x="0" y="9076"/>
                    </a:lnTo>
                    <a:cubicBezTo>
                      <a:pt x="0" y="4063"/>
                      <a:pt x="4063" y="0"/>
                      <a:pt x="9076" y="0"/>
                    </a:cubicBezTo>
                    <a:close/>
                  </a:path>
                </a:pathLst>
              </a:custGeom>
              <a:solidFill>
                <a:srgbClr val="DDB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28575"/>
                <a:ext cx="1347977" cy="7336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68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0" y="412749"/>
              <a:ext cx="6797797" cy="315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720"/>
                </a:lnSpc>
              </a:pPr>
              <a:r>
                <a:rPr lang="en-US" sz="48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22%</a:t>
              </a:r>
            </a:p>
            <a:p>
              <a:pPr marL="0" lvl="0" indent="0" algn="ctr">
                <a:lnSpc>
                  <a:spcPts val="3449"/>
                </a:lnSpc>
              </a:pPr>
              <a:r>
                <a:rPr lang="en-US" sz="24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Southbound</a:t>
              </a:r>
            </a:p>
            <a:p>
              <a:pPr marL="0" lvl="0" indent="0" algn="ctr">
                <a:lnSpc>
                  <a:spcPts val="3449"/>
                </a:lnSpc>
              </a:pPr>
              <a:r>
                <a:rPr lang="en-US" sz="24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 Travel Time Savings</a:t>
              </a:r>
              <a:endParaRPr lang="en-US" sz="2400" b="1">
                <a:solidFill>
                  <a:srgbClr val="0C4385"/>
                </a:solidFill>
                <a:latin typeface="Inter Semi-Bold"/>
                <a:ea typeface="Inter Semi-Bold"/>
                <a:cs typeface="Inter Semi-Bold"/>
              </a:endParaRPr>
            </a:p>
            <a:p>
              <a:pPr marL="0" lvl="0" indent="0" algn="ctr">
                <a:lnSpc>
                  <a:spcPts val="2550"/>
                </a:lnSpc>
              </a:pPr>
              <a:r>
                <a:rPr lang="en-US">
                  <a:solidFill>
                    <a:srgbClr val="0C4385"/>
                  </a:solidFill>
                  <a:latin typeface="Inter"/>
                  <a:ea typeface="Inter"/>
                  <a:cs typeface="Inter"/>
                  <a:sym typeface="Inter"/>
                </a:rPr>
                <a:t>Average reduction with peaks </a:t>
              </a:r>
            </a:p>
            <a:p>
              <a:pPr marL="0" lvl="0" indent="0" algn="ctr">
                <a:lnSpc>
                  <a:spcPts val="2550"/>
                </a:lnSpc>
              </a:pPr>
              <a:r>
                <a:rPr lang="en-US">
                  <a:solidFill>
                    <a:srgbClr val="0C4385"/>
                  </a:solidFill>
                  <a:latin typeface="Inter"/>
                  <a:ea typeface="Inter"/>
                  <a:cs typeface="Inter"/>
                  <a:sym typeface="Inter"/>
                </a:rPr>
                <a:t>up to 30% by hour</a:t>
              </a:r>
              <a:endParaRPr lang="en-US">
                <a:solidFill>
                  <a:srgbClr val="0C4385"/>
                </a:solidFill>
                <a:latin typeface="Inter"/>
                <a:ea typeface="Inter"/>
                <a:cs typeface="Inter"/>
              </a:endParaRP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7325612" y="0"/>
              <a:ext cx="7062759" cy="3858683"/>
              <a:chOff x="0" y="0"/>
              <a:chExt cx="1395113" cy="76220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47136" y="0"/>
                <a:ext cx="1347977" cy="762209"/>
              </a:xfrm>
              <a:custGeom>
                <a:avLst/>
                <a:gdLst/>
                <a:ahLst/>
                <a:cxnLst/>
                <a:rect l="l" t="t" r="r" b="b"/>
                <a:pathLst>
                  <a:path w="1347977" h="762209">
                    <a:moveTo>
                      <a:pt x="9076" y="0"/>
                    </a:moveTo>
                    <a:lnTo>
                      <a:pt x="1338901" y="0"/>
                    </a:lnTo>
                    <a:cubicBezTo>
                      <a:pt x="1341308" y="0"/>
                      <a:pt x="1343617" y="956"/>
                      <a:pt x="1345319" y="2658"/>
                    </a:cubicBezTo>
                    <a:cubicBezTo>
                      <a:pt x="1347021" y="4360"/>
                      <a:pt x="1347977" y="6669"/>
                      <a:pt x="1347977" y="9076"/>
                    </a:cubicBezTo>
                    <a:lnTo>
                      <a:pt x="1347977" y="753133"/>
                    </a:lnTo>
                    <a:cubicBezTo>
                      <a:pt x="1347977" y="758146"/>
                      <a:pt x="1343914" y="762209"/>
                      <a:pt x="1338901" y="762209"/>
                    </a:cubicBezTo>
                    <a:lnTo>
                      <a:pt x="9076" y="762209"/>
                    </a:lnTo>
                    <a:cubicBezTo>
                      <a:pt x="4063" y="762209"/>
                      <a:pt x="0" y="758146"/>
                      <a:pt x="0" y="753133"/>
                    </a:cubicBezTo>
                    <a:lnTo>
                      <a:pt x="0" y="9076"/>
                    </a:lnTo>
                    <a:cubicBezTo>
                      <a:pt x="0" y="4063"/>
                      <a:pt x="4063" y="0"/>
                      <a:pt x="9076" y="0"/>
                    </a:cubicBezTo>
                    <a:close/>
                  </a:path>
                </a:pathLst>
              </a:custGeom>
              <a:solidFill>
                <a:srgbClr val="DDB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28575"/>
                <a:ext cx="1347977" cy="7336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68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7452976" y="336549"/>
              <a:ext cx="7046656" cy="3156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8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13%</a:t>
              </a:r>
            </a:p>
            <a:p>
              <a:pPr marL="0" lvl="0" indent="0" algn="ctr">
                <a:lnSpc>
                  <a:spcPts val="3449"/>
                </a:lnSpc>
              </a:pPr>
              <a:r>
                <a:rPr lang="en-US" sz="24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Northbound</a:t>
              </a:r>
            </a:p>
            <a:p>
              <a:pPr marL="0" lvl="0" indent="0" algn="ctr">
                <a:lnSpc>
                  <a:spcPts val="3449"/>
                </a:lnSpc>
              </a:pPr>
              <a:r>
                <a:rPr lang="en-US" sz="24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 Travel Time Savings</a:t>
              </a:r>
              <a:endParaRPr lang="en-US" sz="2400" b="1">
                <a:solidFill>
                  <a:srgbClr val="0C4385"/>
                </a:solidFill>
                <a:latin typeface="Inter Semi-Bold"/>
                <a:ea typeface="Inter Semi-Bold"/>
                <a:cs typeface="Inter Semi-Bold"/>
              </a:endParaRPr>
            </a:p>
            <a:p>
              <a:pPr marL="0" lvl="0" indent="0" algn="ctr">
                <a:lnSpc>
                  <a:spcPts val="2550"/>
                </a:lnSpc>
              </a:pPr>
              <a:r>
                <a:rPr lang="en-US">
                  <a:solidFill>
                    <a:srgbClr val="0C4385"/>
                  </a:solidFill>
                  <a:latin typeface="Inter"/>
                  <a:ea typeface="Inter"/>
                  <a:cs typeface="Inter"/>
                  <a:sym typeface="Inter"/>
                </a:rPr>
                <a:t>Average reduction with peaks </a:t>
              </a:r>
            </a:p>
            <a:p>
              <a:pPr marL="0" lvl="0" indent="0" algn="ctr">
                <a:lnSpc>
                  <a:spcPts val="2550"/>
                </a:lnSpc>
              </a:pPr>
              <a:r>
                <a:rPr lang="en-US">
                  <a:solidFill>
                    <a:srgbClr val="0C4385"/>
                  </a:solidFill>
                  <a:latin typeface="Inter"/>
                  <a:ea typeface="Inter"/>
                  <a:cs typeface="Inter"/>
                  <a:sym typeface="Inter"/>
                </a:rPr>
                <a:t>up to 20% by hour</a:t>
              </a:r>
              <a:endParaRPr lang="en-US">
                <a:solidFill>
                  <a:srgbClr val="0C4385"/>
                </a:solidFill>
                <a:latin typeface="Inter"/>
                <a:ea typeface="Inter"/>
                <a:cs typeface="Inter"/>
              </a:endParaRP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5128474" y="0"/>
              <a:ext cx="6824133" cy="3858683"/>
              <a:chOff x="0" y="0"/>
              <a:chExt cx="1347977" cy="76220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347977" cy="762209"/>
              </a:xfrm>
              <a:custGeom>
                <a:avLst/>
                <a:gdLst/>
                <a:ahLst/>
                <a:cxnLst/>
                <a:rect l="l" t="t" r="r" b="b"/>
                <a:pathLst>
                  <a:path w="1347977" h="762209">
                    <a:moveTo>
                      <a:pt x="9076" y="0"/>
                    </a:moveTo>
                    <a:lnTo>
                      <a:pt x="1338901" y="0"/>
                    </a:lnTo>
                    <a:cubicBezTo>
                      <a:pt x="1341308" y="0"/>
                      <a:pt x="1343617" y="956"/>
                      <a:pt x="1345319" y="2658"/>
                    </a:cubicBezTo>
                    <a:cubicBezTo>
                      <a:pt x="1347021" y="4360"/>
                      <a:pt x="1347977" y="6669"/>
                      <a:pt x="1347977" y="9076"/>
                    </a:cubicBezTo>
                    <a:lnTo>
                      <a:pt x="1347977" y="753133"/>
                    </a:lnTo>
                    <a:cubicBezTo>
                      <a:pt x="1347977" y="758146"/>
                      <a:pt x="1343914" y="762209"/>
                      <a:pt x="1338901" y="762209"/>
                    </a:cubicBezTo>
                    <a:lnTo>
                      <a:pt x="9076" y="762209"/>
                    </a:lnTo>
                    <a:cubicBezTo>
                      <a:pt x="4063" y="762209"/>
                      <a:pt x="0" y="758146"/>
                      <a:pt x="0" y="753133"/>
                    </a:cubicBezTo>
                    <a:lnTo>
                      <a:pt x="0" y="9076"/>
                    </a:lnTo>
                    <a:cubicBezTo>
                      <a:pt x="0" y="4063"/>
                      <a:pt x="4063" y="0"/>
                      <a:pt x="9076" y="0"/>
                    </a:cubicBezTo>
                    <a:close/>
                  </a:path>
                </a:pathLst>
              </a:custGeom>
              <a:solidFill>
                <a:srgbClr val="DDB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28575"/>
                <a:ext cx="1347977" cy="7336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68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5099517" y="402109"/>
              <a:ext cx="6853090" cy="30025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8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58% </a:t>
              </a:r>
              <a:r>
                <a:rPr lang="en-US" sz="4800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SB  </a:t>
              </a:r>
              <a:r>
                <a:rPr lang="en-US" sz="48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42% </a:t>
              </a:r>
              <a:r>
                <a:rPr lang="en-US" sz="4800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NB</a:t>
              </a:r>
              <a:r>
                <a:rPr lang="en-US" sz="48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 </a:t>
              </a:r>
              <a:endParaRPr lang="en-US" sz="4800">
                <a:solidFill>
                  <a:srgbClr val="0C4385"/>
                </a:solidFill>
                <a:latin typeface="Inter Semi-Bold"/>
                <a:ea typeface="Inter Semi-Bold"/>
                <a:cs typeface="Inter Semi-Bold"/>
                <a:sym typeface="Inter Semi-Bold"/>
              </a:endParaRPr>
            </a:p>
            <a:p>
              <a:pPr marL="0" lvl="0" indent="0" algn="ctr">
                <a:lnSpc>
                  <a:spcPts val="2520"/>
                </a:lnSpc>
              </a:pPr>
              <a:endParaRPr lang="en-US" sz="4800" b="1">
                <a:solidFill>
                  <a:srgbClr val="0C4385"/>
                </a:solidFill>
                <a:latin typeface="Inter Semi-Bold"/>
                <a:ea typeface="Inter Semi-Bold"/>
                <a:cs typeface="Inter Semi-Bold"/>
                <a:sym typeface="Inter Semi-Bold"/>
              </a:endParaRPr>
            </a:p>
            <a:p>
              <a:pPr marL="0" lvl="0" indent="0" algn="ctr">
                <a:lnSpc>
                  <a:spcPts val="3449"/>
                </a:lnSpc>
              </a:pPr>
              <a:r>
                <a:rPr lang="en-US" sz="2400" b="1">
                  <a:solidFill>
                    <a:srgbClr val="0C4385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Reduced Vehicle Hours Traveled</a:t>
              </a:r>
            </a:p>
            <a:p>
              <a:pPr marL="0" lvl="0" indent="0" algn="ctr">
                <a:lnSpc>
                  <a:spcPts val="2550"/>
                </a:lnSpc>
              </a:pPr>
              <a:r>
                <a:rPr lang="en-US">
                  <a:solidFill>
                    <a:srgbClr val="0C4385"/>
                  </a:solidFill>
                  <a:latin typeface="Inter"/>
                  <a:ea typeface="Inter"/>
                  <a:cs typeface="Inter"/>
                  <a:sym typeface="Inter"/>
                </a:rPr>
                <a:t>Vehicle Hour </a:t>
              </a:r>
            </a:p>
            <a:p>
              <a:pPr marL="0" lvl="0" indent="0" algn="ctr">
                <a:lnSpc>
                  <a:spcPts val="2550"/>
                </a:lnSpc>
              </a:pPr>
              <a:r>
                <a:rPr lang="en-US">
                  <a:solidFill>
                    <a:srgbClr val="0C4385"/>
                  </a:solidFill>
                  <a:latin typeface="Inter"/>
                  <a:ea typeface="Inter"/>
                  <a:cs typeface="Inter"/>
                  <a:sym typeface="Inter"/>
                </a:rPr>
                <a:t>Traveled (VHT) decline</a:t>
              </a:r>
              <a:endParaRPr lang="en-US">
                <a:solidFill>
                  <a:srgbClr val="0C4385"/>
                </a:solidFill>
                <a:latin typeface="Inter"/>
                <a:ea typeface="Inter"/>
                <a:cs typeface="Inter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28700" y="8978941"/>
            <a:ext cx="9944100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44"/>
              </a:lnSpc>
              <a:spcBef>
                <a:spcPct val="0"/>
              </a:spcBef>
            </a:pPr>
            <a:r>
              <a:rPr lang="en-US" sz="1800">
                <a:solidFill>
                  <a:srgbClr val="0C4385"/>
                </a:solidFill>
                <a:latin typeface="Inter"/>
                <a:ea typeface="Inter"/>
                <a:cs typeface="Inter"/>
                <a:sym typeface="Inter"/>
              </a:rPr>
              <a:t>Data Source: Caltrans Performance Measurement System (2018-2024 comparison)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5964" y="1000125"/>
            <a:ext cx="12961262" cy="1034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355"/>
              </a:lnSpc>
              <a:spcBef>
                <a:spcPct val="0"/>
              </a:spcBef>
            </a:pPr>
            <a:r>
              <a:rPr lang="en-US" sz="6500" b="1" u="none" strike="noStrike">
                <a:solidFill>
                  <a:srgbClr val="0C4385"/>
                </a:solidFill>
                <a:latin typeface="Inter 1 Bold" panose="020B0604020202020204" charset="0"/>
                <a:ea typeface="Inter 1 Bold" panose="020B0604020202020204" charset="0"/>
                <a:cs typeface="Inter Bold"/>
                <a:sym typeface="Inter Bold"/>
              </a:rPr>
              <a:t>Travel Time &amp; Reliability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923246" y="2751639"/>
            <a:ext cx="887511" cy="31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8"/>
              </a:lnSpc>
            </a:pPr>
            <a:r>
              <a:rPr lang="en-US" sz="1599" b="1">
                <a:solidFill>
                  <a:srgbClr val="DDBD70"/>
                </a:solidFill>
                <a:latin typeface="Inter Bold"/>
                <a:ea typeface="Inter Bold"/>
                <a:cs typeface="Inter Bold"/>
                <a:sym typeface="Inter Bold"/>
              </a:rPr>
              <a:t>Met Goal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2114741"/>
            <a:ext cx="8115205" cy="514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7"/>
              </a:lnSpc>
            </a:pPr>
            <a:r>
              <a:rPr lang="en-US" sz="2700" i="1">
                <a:solidFill>
                  <a:srgbClr val="0C4385"/>
                </a:solidFill>
                <a:latin typeface="Inter Italics"/>
                <a:ea typeface="Inter Italics"/>
                <a:cs typeface="Inter Italics"/>
                <a:sym typeface="Inter Italics"/>
              </a:rPr>
              <a:t>Express Lanes performance results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5629153" y="9092670"/>
            <a:ext cx="2292896" cy="1041578"/>
            <a:chOff x="0" y="0"/>
            <a:chExt cx="3057195" cy="13887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9">
            <a:extLst>
              <a:ext uri="{FF2B5EF4-FFF2-40B4-BE49-F238E27FC236}">
                <a16:creationId xmlns:a16="http://schemas.microsoft.com/office/drawing/2014/main" id="{9DD8AB63-CB8E-B28B-6298-CE0C0D31FFCE}"/>
              </a:ext>
            </a:extLst>
          </p:cNvPr>
          <p:cNvSpPr txBox="1"/>
          <p:nvPr/>
        </p:nvSpPr>
        <p:spPr>
          <a:xfrm>
            <a:off x="1028700" y="3014292"/>
            <a:ext cx="17259300" cy="155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b="1">
                <a:solidFill>
                  <a:srgbClr val="0C4385"/>
                </a:solidFill>
                <a:latin typeface="Inter"/>
                <a:ea typeface="Calibri (MS) Bold"/>
                <a:cs typeface="Calibri (MS) Bold"/>
                <a:sym typeface="Calibri (MS) Bold"/>
              </a:rPr>
              <a:t>Key Findings</a:t>
            </a:r>
            <a:endParaRPr lang="en-US" sz="3000" b="1">
              <a:solidFill>
                <a:srgbClr val="0C4385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000">
                <a:solidFill>
                  <a:srgbClr val="0C4385"/>
                </a:solidFill>
                <a:latin typeface="Inter"/>
                <a:ea typeface="Inter"/>
                <a:cs typeface="Inter"/>
                <a:sym typeface="Inter"/>
              </a:rPr>
              <a:t>Analysis reveals improvements across all performance metrics, with Express Lanes delivering measurable benefits during peak travel periods while enhancing overall corridor efficiency.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653CDE2-B0DD-3B7C-7FC1-B08232BC99A6}"/>
              </a:ext>
            </a:extLst>
          </p:cNvPr>
          <p:cNvCxnSpPr>
            <a:cxnSpLocks/>
          </p:cNvCxnSpPr>
          <p:nvPr/>
        </p:nvCxnSpPr>
        <p:spPr>
          <a:xfrm flipH="1">
            <a:off x="14869456" y="5480942"/>
            <a:ext cx="1" cy="758494"/>
          </a:xfrm>
          <a:prstGeom prst="line">
            <a:avLst/>
          </a:prstGeom>
          <a:ln w="95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998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9">
            <a:extLst>
              <a:ext uri="{FF2B5EF4-FFF2-40B4-BE49-F238E27FC236}">
                <a16:creationId xmlns:a16="http://schemas.microsoft.com/office/drawing/2014/main" id="{A36A6BA5-F22B-0CCC-F8C7-E9E0EBDF54E3}"/>
              </a:ext>
            </a:extLst>
          </p:cNvPr>
          <p:cNvSpPr txBox="1"/>
          <p:nvPr/>
        </p:nvSpPr>
        <p:spPr>
          <a:xfrm>
            <a:off x="1028700" y="3153826"/>
            <a:ext cx="17259300" cy="106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 Bold"/>
                <a:sym typeface="Calibri (MS) Bold"/>
              </a:rPr>
              <a:t>Key Findings</a:t>
            </a:r>
          </a:p>
          <a:p>
            <a:pPr algn="l">
              <a:lnSpc>
                <a:spcPts val="2699"/>
              </a:lnSpc>
            </a:pPr>
            <a:endParaRPr lang="en-US" sz="3000" b="1">
              <a:solidFill>
                <a:srgbClr val="0C4385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>
              <a:lnSpc>
                <a:spcPts val="2484"/>
              </a:lnSpc>
              <a:spcBef>
                <a:spcPct val="0"/>
              </a:spcBef>
            </a:pPr>
            <a:r>
              <a:rPr lang="en-US" sz="2000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"/>
                <a:sym typeface="Calibri (MS)"/>
              </a:rPr>
              <a:t>Reliability improved on </a:t>
            </a:r>
            <a:r>
              <a:rPr lang="en-US" sz="2000" b="1">
                <a:solidFill>
                  <a:srgbClr val="0C4385"/>
                </a:solidFill>
                <a:latin typeface="Inter" panose="020B0604020202020204" charset="0"/>
                <a:ea typeface="Inter" panose="020B0604020202020204" charset="0"/>
                <a:cs typeface="Calibri (MS)"/>
                <a:sym typeface="Calibri (MS)"/>
              </a:rPr>
              <a:t>worst traffic days</a:t>
            </a:r>
            <a:r>
              <a:rPr lang="en-US" sz="2000">
                <a:solidFill>
                  <a:srgbClr val="0C4385"/>
                </a:solidFill>
                <a:latin typeface="Inter"/>
                <a:ea typeface="Inter"/>
                <a:cs typeface="Inter"/>
                <a:sym typeface="Inter"/>
              </a:rPr>
              <a:t>. Users need to budget less time to arrive on time, with reduced congestion and lower emissions.</a:t>
            </a:r>
          </a:p>
        </p:txBody>
      </p:sp>
      <p:sp>
        <p:nvSpPr>
          <p:cNvPr id="2" name="Freeform 2"/>
          <p:cNvSpPr/>
          <p:nvPr/>
        </p:nvSpPr>
        <p:spPr>
          <a:xfrm>
            <a:off x="14569507" y="1028700"/>
            <a:ext cx="1594980" cy="1594980"/>
          </a:xfrm>
          <a:custGeom>
            <a:avLst/>
            <a:gdLst/>
            <a:ahLst/>
            <a:cxnLst/>
            <a:rect l="l" t="t" r="r" b="b"/>
            <a:pathLst>
              <a:path w="1594980" h="1594980">
                <a:moveTo>
                  <a:pt x="0" y="0"/>
                </a:moveTo>
                <a:lnTo>
                  <a:pt x="1594980" y="0"/>
                </a:lnTo>
                <a:lnTo>
                  <a:pt x="1594980" y="1594980"/>
                </a:lnTo>
                <a:lnTo>
                  <a:pt x="0" y="1594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17049" y="4646872"/>
            <a:ext cx="8001000" cy="2226613"/>
            <a:chOff x="0" y="0"/>
            <a:chExt cx="2136790" cy="10894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36791" cy="1089439"/>
            </a:xfrm>
            <a:custGeom>
              <a:avLst/>
              <a:gdLst/>
              <a:ahLst/>
              <a:cxnLst/>
              <a:rect l="l" t="t" r="r" b="b"/>
              <a:pathLst>
                <a:path w="2136791" h="1089439">
                  <a:moveTo>
                    <a:pt x="5725" y="0"/>
                  </a:moveTo>
                  <a:lnTo>
                    <a:pt x="2131065" y="0"/>
                  </a:lnTo>
                  <a:cubicBezTo>
                    <a:pt x="2134227" y="0"/>
                    <a:pt x="2136791" y="2563"/>
                    <a:pt x="2136791" y="5725"/>
                  </a:cubicBezTo>
                  <a:lnTo>
                    <a:pt x="2136791" y="1083714"/>
                  </a:lnTo>
                  <a:cubicBezTo>
                    <a:pt x="2136791" y="1085232"/>
                    <a:pt x="2136187" y="1086689"/>
                    <a:pt x="2135113" y="1087762"/>
                  </a:cubicBezTo>
                  <a:cubicBezTo>
                    <a:pt x="2134040" y="1088836"/>
                    <a:pt x="2132584" y="1089439"/>
                    <a:pt x="2131065" y="1089439"/>
                  </a:cubicBezTo>
                  <a:lnTo>
                    <a:pt x="5725" y="1089439"/>
                  </a:lnTo>
                  <a:cubicBezTo>
                    <a:pt x="4207" y="1089439"/>
                    <a:pt x="2751" y="1088836"/>
                    <a:pt x="1677" y="1087762"/>
                  </a:cubicBezTo>
                  <a:cubicBezTo>
                    <a:pt x="603" y="1086689"/>
                    <a:pt x="0" y="1085232"/>
                    <a:pt x="0" y="1083714"/>
                  </a:cubicBezTo>
                  <a:lnTo>
                    <a:pt x="0" y="5725"/>
                  </a:lnTo>
                  <a:cubicBezTo>
                    <a:pt x="0" y="4207"/>
                    <a:pt x="603" y="2751"/>
                    <a:pt x="1677" y="1677"/>
                  </a:cubicBezTo>
                  <a:cubicBezTo>
                    <a:pt x="2751" y="603"/>
                    <a:pt x="4207" y="0"/>
                    <a:pt x="5725" y="0"/>
                  </a:cubicBezTo>
                  <a:close/>
                </a:path>
              </a:pathLst>
            </a:custGeom>
            <a:solidFill>
              <a:srgbClr val="0C43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136790" cy="1108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31396" y="4879085"/>
            <a:ext cx="7759661" cy="17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Express Lane Performance</a:t>
            </a:r>
          </a:p>
          <a:p>
            <a:pPr marL="518163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95th percentile travel time </a:t>
            </a:r>
            <a:r>
              <a:rPr lang="en-US" sz="2400" b="1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reduced by 28–44%</a:t>
            </a:r>
          </a:p>
          <a:p>
            <a:pPr marL="518163" lvl="1" indent="-259082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Users budget only </a:t>
            </a:r>
            <a:r>
              <a:rPr lang="en-US" sz="2400" b="1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~30% extra time </a:t>
            </a:r>
            <a:r>
              <a:rPr lang="en-US" sz="24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vs. free-flow</a:t>
            </a:r>
          </a:p>
          <a:p>
            <a:pPr marL="518163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Southbound corridor: down from 45 to 25 minutes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613852" y="4646872"/>
            <a:ext cx="7997044" cy="2226613"/>
            <a:chOff x="0" y="0"/>
            <a:chExt cx="2106217" cy="108943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06217" cy="1089439"/>
            </a:xfrm>
            <a:custGeom>
              <a:avLst/>
              <a:gdLst/>
              <a:ahLst/>
              <a:cxnLst/>
              <a:rect l="l" t="t" r="r" b="b"/>
              <a:pathLst>
                <a:path w="2106217" h="1089439">
                  <a:moveTo>
                    <a:pt x="5809" y="0"/>
                  </a:moveTo>
                  <a:lnTo>
                    <a:pt x="2100409" y="0"/>
                  </a:lnTo>
                  <a:cubicBezTo>
                    <a:pt x="2101949" y="0"/>
                    <a:pt x="2103427" y="612"/>
                    <a:pt x="2104516" y="1701"/>
                  </a:cubicBezTo>
                  <a:cubicBezTo>
                    <a:pt x="2105605" y="2791"/>
                    <a:pt x="2106217" y="4268"/>
                    <a:pt x="2106217" y="5809"/>
                  </a:cubicBezTo>
                  <a:lnTo>
                    <a:pt x="2106217" y="1083631"/>
                  </a:lnTo>
                  <a:cubicBezTo>
                    <a:pt x="2106217" y="1085171"/>
                    <a:pt x="2105605" y="1086649"/>
                    <a:pt x="2104516" y="1087738"/>
                  </a:cubicBezTo>
                  <a:cubicBezTo>
                    <a:pt x="2103427" y="1088827"/>
                    <a:pt x="2101949" y="1089439"/>
                    <a:pt x="2100409" y="1089439"/>
                  </a:cubicBezTo>
                  <a:lnTo>
                    <a:pt x="5809" y="1089439"/>
                  </a:lnTo>
                  <a:cubicBezTo>
                    <a:pt x="4268" y="1089439"/>
                    <a:pt x="2791" y="1088827"/>
                    <a:pt x="1701" y="1087738"/>
                  </a:cubicBezTo>
                  <a:cubicBezTo>
                    <a:pt x="612" y="1086649"/>
                    <a:pt x="0" y="1085171"/>
                    <a:pt x="0" y="1083631"/>
                  </a:cubicBezTo>
                  <a:lnTo>
                    <a:pt x="0" y="5809"/>
                  </a:lnTo>
                  <a:cubicBezTo>
                    <a:pt x="0" y="4268"/>
                    <a:pt x="612" y="2791"/>
                    <a:pt x="1701" y="1701"/>
                  </a:cubicBezTo>
                  <a:cubicBezTo>
                    <a:pt x="2791" y="612"/>
                    <a:pt x="4268" y="0"/>
                    <a:pt x="5809" y="0"/>
                  </a:cubicBezTo>
                  <a:close/>
                </a:path>
              </a:pathLst>
            </a:custGeom>
            <a:solidFill>
              <a:srgbClr val="0C43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106217" cy="11370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539753" lvl="1" indent="-269876" algn="l">
                <a:lnSpc>
                  <a:spcPts val="3500"/>
                </a:lnSpc>
                <a:spcBef>
                  <a:spcPct val="0"/>
                </a:spcBef>
                <a:buFont typeface="Arial"/>
                <a:buChar char="•"/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838147" y="4879085"/>
            <a:ext cx="7772749" cy="1716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General Purpose Lanes Performance</a:t>
            </a:r>
          </a:p>
          <a:p>
            <a:pPr marL="518163" lvl="1" indent="-259082" algn="l">
              <a:lnSpc>
                <a:spcPts val="336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95</a:t>
            </a:r>
            <a:r>
              <a:rPr lang="en-US" sz="2400" u="none" strike="noStrike" baseline="300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th</a:t>
            </a:r>
            <a:r>
              <a:rPr lang="en-US" sz="24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 percentile travel time </a:t>
            </a:r>
            <a:r>
              <a:rPr lang="en-US" sz="2400" b="1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reduced by 3–14%</a:t>
            </a:r>
          </a:p>
          <a:p>
            <a:pPr marL="518163" lvl="1" indent="-259082" algn="l">
              <a:lnSpc>
                <a:spcPts val="336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U</a:t>
            </a:r>
            <a:r>
              <a:rPr lang="en-US" sz="24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sers budget only </a:t>
            </a:r>
            <a:r>
              <a:rPr lang="en-US" sz="2400" b="1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~60–90% extra time </a:t>
            </a:r>
            <a:r>
              <a:rPr lang="en-US" sz="24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vs. free-flow</a:t>
            </a:r>
          </a:p>
          <a:p>
            <a:pPr marL="518163" lvl="1" indent="-259082" algn="l">
              <a:lnSpc>
                <a:spcPts val="336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Pre-project: travelers needed 2.3× free-flow time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5964" y="1000125"/>
            <a:ext cx="12568585" cy="1034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355"/>
              </a:lnSpc>
              <a:spcBef>
                <a:spcPct val="0"/>
              </a:spcBef>
            </a:pPr>
            <a:r>
              <a:rPr lang="en-US" sz="6500" b="1" u="none" strike="noStrike">
                <a:solidFill>
                  <a:srgbClr val="0C4385"/>
                </a:solidFill>
                <a:latin typeface="Inter 1 Bold" panose="020B0604020202020204" charset="0"/>
                <a:ea typeface="Inter 1 Bold" panose="020B0604020202020204" charset="0"/>
                <a:cs typeface="Inter Bold"/>
                <a:sym typeface="Inter Bold"/>
              </a:rPr>
              <a:t>Travel Time &amp; Reliability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23246" y="2751639"/>
            <a:ext cx="887511" cy="311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8"/>
              </a:lnSpc>
            </a:pPr>
            <a:r>
              <a:rPr lang="en-US" sz="1599" b="1">
                <a:solidFill>
                  <a:srgbClr val="DDBD70"/>
                </a:solidFill>
                <a:latin typeface="Inter Bold"/>
                <a:ea typeface="Inter Bold"/>
                <a:cs typeface="Inter Bold"/>
                <a:sym typeface="Inter Bold"/>
              </a:rPr>
              <a:t>Met Goal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114741"/>
            <a:ext cx="8115205" cy="514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7"/>
              </a:lnSpc>
            </a:pPr>
            <a:r>
              <a:rPr lang="en-US" sz="2700" i="1">
                <a:solidFill>
                  <a:srgbClr val="0C4385"/>
                </a:solidFill>
                <a:latin typeface="Inter Italics"/>
                <a:ea typeface="Inter Italics"/>
                <a:cs typeface="Inter Italics"/>
                <a:sym typeface="Inter Italics"/>
              </a:rPr>
              <a:t>Corridor performance results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629153" y="9092670"/>
            <a:ext cx="2292896" cy="1041578"/>
            <a:chOff x="0" y="0"/>
            <a:chExt cx="3057195" cy="13887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B40CB1A-6A87-E97A-32A3-7518553A1846}"/>
              </a:ext>
            </a:extLst>
          </p:cNvPr>
          <p:cNvSpPr txBox="1"/>
          <p:nvPr/>
        </p:nvSpPr>
        <p:spPr>
          <a:xfrm>
            <a:off x="1028700" y="9286875"/>
            <a:ext cx="9944100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44"/>
              </a:lnSpc>
              <a:spcBef>
                <a:spcPct val="0"/>
              </a:spcBef>
            </a:pPr>
            <a:r>
              <a:rPr lang="en-US" sz="1800">
                <a:solidFill>
                  <a:srgbClr val="0C4385"/>
                </a:solidFill>
                <a:latin typeface="Inter"/>
                <a:ea typeface="Inter"/>
                <a:cs typeface="Inter"/>
                <a:sym typeface="Inter"/>
              </a:rPr>
              <a:t>Data Source: Caltrans Performance Measurement System (2018-2024 comparison)</a:t>
            </a:r>
          </a:p>
        </p:txBody>
      </p:sp>
      <p:grpSp>
        <p:nvGrpSpPr>
          <p:cNvPr id="26" name="Group 3">
            <a:extLst>
              <a:ext uri="{FF2B5EF4-FFF2-40B4-BE49-F238E27FC236}">
                <a16:creationId xmlns:a16="http://schemas.microsoft.com/office/drawing/2014/main" id="{2A07861C-D85A-16D7-6711-4C89767C246B}"/>
              </a:ext>
            </a:extLst>
          </p:cNvPr>
          <p:cNvGrpSpPr/>
          <p:nvPr/>
        </p:nvGrpSpPr>
        <p:grpSpPr>
          <a:xfrm>
            <a:off x="1017049" y="7239872"/>
            <a:ext cx="8001000" cy="1631953"/>
            <a:chOff x="0" y="0"/>
            <a:chExt cx="2136790" cy="1089439"/>
          </a:xfrm>
        </p:grpSpPr>
        <p:sp>
          <p:nvSpPr>
            <p:cNvPr id="27" name="Freeform 4">
              <a:extLst>
                <a:ext uri="{FF2B5EF4-FFF2-40B4-BE49-F238E27FC236}">
                  <a16:creationId xmlns:a16="http://schemas.microsoft.com/office/drawing/2014/main" id="{56E10102-C1A4-D299-8B4C-0C82C21BC743}"/>
                </a:ext>
              </a:extLst>
            </p:cNvPr>
            <p:cNvSpPr/>
            <p:nvPr/>
          </p:nvSpPr>
          <p:spPr>
            <a:xfrm>
              <a:off x="0" y="0"/>
              <a:ext cx="2136791" cy="1089439"/>
            </a:xfrm>
            <a:custGeom>
              <a:avLst/>
              <a:gdLst/>
              <a:ahLst/>
              <a:cxnLst/>
              <a:rect l="l" t="t" r="r" b="b"/>
              <a:pathLst>
                <a:path w="2136791" h="1089439">
                  <a:moveTo>
                    <a:pt x="5725" y="0"/>
                  </a:moveTo>
                  <a:lnTo>
                    <a:pt x="2131065" y="0"/>
                  </a:lnTo>
                  <a:cubicBezTo>
                    <a:pt x="2134227" y="0"/>
                    <a:pt x="2136791" y="2563"/>
                    <a:pt x="2136791" y="5725"/>
                  </a:cubicBezTo>
                  <a:lnTo>
                    <a:pt x="2136791" y="1083714"/>
                  </a:lnTo>
                  <a:cubicBezTo>
                    <a:pt x="2136791" y="1085232"/>
                    <a:pt x="2136187" y="1086689"/>
                    <a:pt x="2135113" y="1087762"/>
                  </a:cubicBezTo>
                  <a:cubicBezTo>
                    <a:pt x="2134040" y="1088836"/>
                    <a:pt x="2132584" y="1089439"/>
                    <a:pt x="2131065" y="1089439"/>
                  </a:cubicBezTo>
                  <a:lnTo>
                    <a:pt x="5725" y="1089439"/>
                  </a:lnTo>
                  <a:cubicBezTo>
                    <a:pt x="4207" y="1089439"/>
                    <a:pt x="2751" y="1088836"/>
                    <a:pt x="1677" y="1087762"/>
                  </a:cubicBezTo>
                  <a:cubicBezTo>
                    <a:pt x="603" y="1086689"/>
                    <a:pt x="0" y="1085232"/>
                    <a:pt x="0" y="1083714"/>
                  </a:cubicBezTo>
                  <a:lnTo>
                    <a:pt x="0" y="5725"/>
                  </a:lnTo>
                  <a:cubicBezTo>
                    <a:pt x="0" y="4207"/>
                    <a:pt x="603" y="2751"/>
                    <a:pt x="1677" y="1677"/>
                  </a:cubicBezTo>
                  <a:cubicBezTo>
                    <a:pt x="2751" y="603"/>
                    <a:pt x="4207" y="0"/>
                    <a:pt x="5725" y="0"/>
                  </a:cubicBezTo>
                  <a:close/>
                </a:path>
              </a:pathLst>
            </a:custGeom>
            <a:solidFill>
              <a:srgbClr val="0C43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5">
              <a:extLst>
                <a:ext uri="{FF2B5EF4-FFF2-40B4-BE49-F238E27FC236}">
                  <a16:creationId xmlns:a16="http://schemas.microsoft.com/office/drawing/2014/main" id="{C4E61B5C-D32E-FBA2-9088-9521AB772424}"/>
                </a:ext>
              </a:extLst>
            </p:cNvPr>
            <p:cNvSpPr txBox="1"/>
            <p:nvPr/>
          </p:nvSpPr>
          <p:spPr>
            <a:xfrm>
              <a:off x="0" y="-19050"/>
              <a:ext cx="2136790" cy="1108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4"/>
                </a:lnSpc>
              </a:pPr>
              <a:endParaRPr/>
            </a:p>
          </p:txBody>
        </p:sp>
      </p:grpSp>
      <p:sp>
        <p:nvSpPr>
          <p:cNvPr id="29" name="TextBox 6">
            <a:extLst>
              <a:ext uri="{FF2B5EF4-FFF2-40B4-BE49-F238E27FC236}">
                <a16:creationId xmlns:a16="http://schemas.microsoft.com/office/drawing/2014/main" id="{A939A382-6376-53C3-596B-9D237D385015}"/>
              </a:ext>
            </a:extLst>
          </p:cNvPr>
          <p:cNvSpPr txBox="1"/>
          <p:nvPr/>
        </p:nvSpPr>
        <p:spPr>
          <a:xfrm>
            <a:off x="1231396" y="7472085"/>
            <a:ext cx="7759661" cy="844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400" b="1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Corridor-wide VHT Reduction</a:t>
            </a:r>
          </a:p>
          <a:p>
            <a:pPr marL="518163" lvl="1" indent="-259082" algn="l">
              <a:lnSpc>
                <a:spcPts val="3360"/>
              </a:lnSpc>
              <a:buFont typeface="Arial"/>
              <a:buChar char="•"/>
            </a:pPr>
            <a:r>
              <a:rPr lang="en-US" sz="2400" b="1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16% reduction </a:t>
            </a:r>
            <a:r>
              <a:rPr lang="en-US" sz="2400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in Vehicle Hours Traveled</a:t>
            </a:r>
          </a:p>
        </p:txBody>
      </p:sp>
      <p:grpSp>
        <p:nvGrpSpPr>
          <p:cNvPr id="30" name="Group 3">
            <a:extLst>
              <a:ext uri="{FF2B5EF4-FFF2-40B4-BE49-F238E27FC236}">
                <a16:creationId xmlns:a16="http://schemas.microsoft.com/office/drawing/2014/main" id="{390A823E-88C6-9A71-9340-D59F76511CE6}"/>
              </a:ext>
            </a:extLst>
          </p:cNvPr>
          <p:cNvGrpSpPr/>
          <p:nvPr/>
        </p:nvGrpSpPr>
        <p:grpSpPr>
          <a:xfrm>
            <a:off x="9613852" y="7239872"/>
            <a:ext cx="7997044" cy="1631953"/>
            <a:chOff x="0" y="0"/>
            <a:chExt cx="2136790" cy="1089439"/>
          </a:xfrm>
        </p:grpSpPr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C2D60A62-5943-1BA1-C7EA-4187FDCCA100}"/>
                </a:ext>
              </a:extLst>
            </p:cNvPr>
            <p:cNvSpPr/>
            <p:nvPr/>
          </p:nvSpPr>
          <p:spPr>
            <a:xfrm>
              <a:off x="0" y="0"/>
              <a:ext cx="2136791" cy="1089439"/>
            </a:xfrm>
            <a:custGeom>
              <a:avLst/>
              <a:gdLst/>
              <a:ahLst/>
              <a:cxnLst/>
              <a:rect l="l" t="t" r="r" b="b"/>
              <a:pathLst>
                <a:path w="2136791" h="1089439">
                  <a:moveTo>
                    <a:pt x="5725" y="0"/>
                  </a:moveTo>
                  <a:lnTo>
                    <a:pt x="2131065" y="0"/>
                  </a:lnTo>
                  <a:cubicBezTo>
                    <a:pt x="2134227" y="0"/>
                    <a:pt x="2136791" y="2563"/>
                    <a:pt x="2136791" y="5725"/>
                  </a:cubicBezTo>
                  <a:lnTo>
                    <a:pt x="2136791" y="1083714"/>
                  </a:lnTo>
                  <a:cubicBezTo>
                    <a:pt x="2136791" y="1085232"/>
                    <a:pt x="2136187" y="1086689"/>
                    <a:pt x="2135113" y="1087762"/>
                  </a:cubicBezTo>
                  <a:cubicBezTo>
                    <a:pt x="2134040" y="1088836"/>
                    <a:pt x="2132584" y="1089439"/>
                    <a:pt x="2131065" y="1089439"/>
                  </a:cubicBezTo>
                  <a:lnTo>
                    <a:pt x="5725" y="1089439"/>
                  </a:lnTo>
                  <a:cubicBezTo>
                    <a:pt x="4207" y="1089439"/>
                    <a:pt x="2751" y="1088836"/>
                    <a:pt x="1677" y="1087762"/>
                  </a:cubicBezTo>
                  <a:cubicBezTo>
                    <a:pt x="603" y="1086689"/>
                    <a:pt x="0" y="1085232"/>
                    <a:pt x="0" y="1083714"/>
                  </a:cubicBezTo>
                  <a:lnTo>
                    <a:pt x="0" y="5725"/>
                  </a:lnTo>
                  <a:cubicBezTo>
                    <a:pt x="0" y="4207"/>
                    <a:pt x="603" y="2751"/>
                    <a:pt x="1677" y="1677"/>
                  </a:cubicBezTo>
                  <a:cubicBezTo>
                    <a:pt x="2751" y="603"/>
                    <a:pt x="4207" y="0"/>
                    <a:pt x="5725" y="0"/>
                  </a:cubicBezTo>
                  <a:close/>
                </a:path>
              </a:pathLst>
            </a:custGeom>
            <a:solidFill>
              <a:srgbClr val="0C43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5">
              <a:extLst>
                <a:ext uri="{FF2B5EF4-FFF2-40B4-BE49-F238E27FC236}">
                  <a16:creationId xmlns:a16="http://schemas.microsoft.com/office/drawing/2014/main" id="{96114199-82B7-CC44-3D75-BEA59BD17DD3}"/>
                </a:ext>
              </a:extLst>
            </p:cNvPr>
            <p:cNvSpPr txBox="1"/>
            <p:nvPr/>
          </p:nvSpPr>
          <p:spPr>
            <a:xfrm>
              <a:off x="0" y="-19050"/>
              <a:ext cx="2136790" cy="1108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4"/>
                </a:lnSpc>
              </a:pPr>
              <a:endParaRPr/>
            </a:p>
          </p:txBody>
        </p:sp>
      </p:grpSp>
      <p:sp>
        <p:nvSpPr>
          <p:cNvPr id="33" name="TextBox 6">
            <a:extLst>
              <a:ext uri="{FF2B5EF4-FFF2-40B4-BE49-F238E27FC236}">
                <a16:creationId xmlns:a16="http://schemas.microsoft.com/office/drawing/2014/main" id="{711BB4D9-B58C-62CB-50E0-B947E346753B}"/>
              </a:ext>
            </a:extLst>
          </p:cNvPr>
          <p:cNvSpPr txBox="1"/>
          <p:nvPr/>
        </p:nvSpPr>
        <p:spPr>
          <a:xfrm>
            <a:off x="9828200" y="7472085"/>
            <a:ext cx="7442751" cy="12802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Corridor-</a:t>
            </a:r>
            <a:r>
              <a:rPr lang="en-US" sz="2400" b="1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wide </a:t>
            </a:r>
            <a:r>
              <a:rPr lang="en-US" sz="2400" b="1" u="none" strike="noStrike">
                <a:solidFill>
                  <a:srgbClr val="F6F4F4"/>
                </a:solidFill>
                <a:latin typeface="Inter Bold"/>
                <a:ea typeface="Inter Bold"/>
                <a:cs typeface="Inter Bold"/>
                <a:sym typeface="Inter Bold"/>
              </a:rPr>
              <a:t>Environmental Impact</a:t>
            </a:r>
          </a:p>
          <a:p>
            <a:pPr marL="518163" lvl="1" indent="-259082" algn="l">
              <a:lnSpc>
                <a:spcPts val="336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22% reduction </a:t>
            </a:r>
            <a:r>
              <a:rPr lang="en-US" sz="2400" u="none" strike="noStrike">
                <a:solidFill>
                  <a:srgbClr val="F6F4F4"/>
                </a:solidFill>
                <a:latin typeface="Inter"/>
                <a:ea typeface="Inter"/>
                <a:cs typeface="Inter"/>
                <a:sym typeface="Inter"/>
              </a:rPr>
              <a:t>in peak-period CO₂ emissions across the corridor</a:t>
            </a:r>
            <a:endParaRPr lang="en-US" sz="2400">
              <a:solidFill>
                <a:srgbClr val="F6F4F4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392785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2818334"/>
            <a:ext cx="14708832" cy="6694914"/>
            <a:chOff x="-119657" y="-123825"/>
            <a:chExt cx="19611775" cy="8503080"/>
          </a:xfrm>
        </p:grpSpPr>
        <p:sp>
          <p:nvSpPr>
            <p:cNvPr id="4" name="TextBox 4"/>
            <p:cNvSpPr txBox="1"/>
            <p:nvPr/>
          </p:nvSpPr>
          <p:spPr>
            <a:xfrm>
              <a:off x="0" y="-123825"/>
              <a:ext cx="4895857" cy="543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0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Key Findings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339842"/>
              <a:ext cx="3855546" cy="543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000" b="1" dirty="0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Supporting Data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179" y="4758004"/>
              <a:ext cx="19485939" cy="36212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3600"/>
                </a:lnSpc>
              </a:pPr>
              <a:r>
                <a:rPr lang="en-US" sz="2000" b="1" u="none" strike="noStrike" dirty="0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Data Concerns</a:t>
              </a:r>
            </a:p>
            <a:p>
              <a:pPr marL="863600" lvl="2" indent="-287655" algn="l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Performance measures rely on </a:t>
              </a:r>
              <a:r>
                <a:rPr lang="en-US" sz="2000" b="1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self-reported</a:t>
              </a: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 vehicle occupancy data, which has known limitations. Adjusting occupancy levels based on studies on other corridors is an </a:t>
              </a:r>
              <a:r>
                <a:rPr lang="en-US" sz="2000" b="1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estimation, </a:t>
              </a: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though likely to improve accuracy. Future strategies to improve occupancy verification would help protect the integrity and reliability of the system</a:t>
              </a:r>
              <a:endParaRPr lang="en-US" sz="2000" dirty="0">
                <a:solidFill>
                  <a:srgbClr val="0C4385"/>
                </a:solidFill>
                <a:latin typeface="Inter 1"/>
                <a:ea typeface="Inter 1"/>
                <a:cs typeface="Inter 1"/>
              </a:endParaRPr>
            </a:p>
            <a:p>
              <a:pPr marL="863600" lvl="2" indent="-287655" algn="l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sym typeface="Inter 1"/>
                </a:rPr>
                <a:t>While there were no readily available and complete data sources for transit use, the study recommends expanding collaboration with local transit agencies and evaluate occupancy verification technology in future study</a:t>
              </a:r>
              <a:endParaRPr lang="en-US" sz="2000" dirty="0">
                <a:solidFill>
                  <a:srgbClr val="0C4385"/>
                </a:solidFill>
                <a:latin typeface="Inter 1"/>
                <a:ea typeface="Inter 1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119657" y="3075391"/>
              <a:ext cx="16708706" cy="11040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863604" lvl="2" indent="-287868" algn="l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Self-reported HOV 3+ declarations increased from</a:t>
              </a:r>
              <a:r>
                <a:rPr lang="en-US" sz="2000" b="1" dirty="0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 32% (2023) to 46% (2025)</a:t>
              </a:r>
            </a:p>
            <a:p>
              <a:pPr marL="863604" lvl="2" indent="-287868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 panose="020B0604020202020204" charset="0"/>
                  <a:ea typeface="Inter 1" panose="020B0604020202020204" charset="0"/>
                  <a:cs typeface="Inter 1 Bold"/>
                  <a:sym typeface="Inter 1 Bold"/>
                </a:rPr>
                <a:t>Analysis assumes different levels of occupancy misdeclaration to show a range of scenarios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119657" y="447674"/>
              <a:ext cx="17239114" cy="227675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863604" lvl="2" indent="-287868" algn="l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Carpooling in the express lanes has increased since opening</a:t>
              </a:r>
            </a:p>
            <a:p>
              <a:pPr marL="863604" lvl="2" indent="-287868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Growth is primarily driven by the opening of Phase 2</a:t>
              </a:r>
            </a:p>
            <a:p>
              <a:pPr marL="863604" lvl="2" indent="-287868">
                <a:lnSpc>
                  <a:spcPts val="3600"/>
                </a:lnSpc>
                <a:buFont typeface="Arial"/>
                <a:buChar char="⚬"/>
              </a:pPr>
              <a:r>
                <a:rPr lang="en-US" sz="2000" dirty="0">
                  <a:solidFill>
                    <a:srgbClr val="0C4385"/>
                  </a:solidFill>
                  <a:latin typeface="Inter 1"/>
                  <a:ea typeface="Inter 1"/>
                  <a:cs typeface="Inter 1"/>
                  <a:sym typeface="Inter 1"/>
                </a:rPr>
                <a:t>Transit routes like EPX and FCX benefit from increased travel speeds and reliability</a:t>
              </a:r>
            </a:p>
            <a:p>
              <a:pPr marL="863604" lvl="2" indent="-287868" algn="l">
                <a:lnSpc>
                  <a:spcPts val="3600"/>
                </a:lnSpc>
                <a:buFont typeface="Arial"/>
                <a:buChar char="⚬"/>
              </a:pPr>
              <a:endParaRPr lang="en-US" sz="2000" dirty="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 rot="230349">
            <a:off x="14069484" y="3635993"/>
            <a:ext cx="2628232" cy="2414672"/>
          </a:xfrm>
          <a:custGeom>
            <a:avLst/>
            <a:gdLst/>
            <a:ahLst/>
            <a:cxnLst/>
            <a:rect l="l" t="t" r="r" b="b"/>
            <a:pathLst>
              <a:path w="3688862" h="3076095">
                <a:moveTo>
                  <a:pt x="0" y="0"/>
                </a:moveTo>
                <a:lnTo>
                  <a:pt x="3688863" y="0"/>
                </a:lnTo>
                <a:lnTo>
                  <a:pt x="3688863" y="3076095"/>
                </a:lnTo>
                <a:lnTo>
                  <a:pt x="0" y="3076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1007269"/>
            <a:ext cx="11618020" cy="1527735"/>
            <a:chOff x="0" y="-28575"/>
            <a:chExt cx="15490693" cy="203698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15490693" cy="1316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Carpooling &amp; Transit Use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333691"/>
              <a:ext cx="10820268" cy="674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97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Italics"/>
                  <a:cs typeface="Inter Italics"/>
                  <a:sym typeface="Inter 1 Italics"/>
                </a:rPr>
                <a:t>Express Lanes performance results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830300" y="2674697"/>
            <a:ext cx="2611140" cy="313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1"/>
              </a:lnSpc>
            </a:pPr>
            <a:r>
              <a:rPr lang="en-US" b="1">
                <a:solidFill>
                  <a:srgbClr val="DDBD70"/>
                </a:solidFill>
                <a:latin typeface="Inter 2 Bold"/>
                <a:ea typeface="Inter 2 Bold"/>
                <a:cs typeface="Inter 2 Bold"/>
                <a:sym typeface="Inter 2 Bold"/>
              </a:rPr>
              <a:t>Partially Met: Monitor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363705" y="858997"/>
            <a:ext cx="1532370" cy="1532370"/>
          </a:xfrm>
          <a:custGeom>
            <a:avLst/>
            <a:gdLst/>
            <a:ahLst/>
            <a:cxnLst/>
            <a:rect l="l" t="t" r="r" b="b"/>
            <a:pathLst>
              <a:path w="1532370" h="1532370">
                <a:moveTo>
                  <a:pt x="0" y="0"/>
                </a:moveTo>
                <a:lnTo>
                  <a:pt x="1532370" y="0"/>
                </a:lnTo>
                <a:lnTo>
                  <a:pt x="1532370" y="1532370"/>
                </a:lnTo>
                <a:lnTo>
                  <a:pt x="0" y="1532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007CE3-2F4D-EB25-526F-CBFBF3E6C8AC}"/>
              </a:ext>
            </a:extLst>
          </p:cNvPr>
          <p:cNvSpPr txBox="1"/>
          <p:nvPr/>
        </p:nvSpPr>
        <p:spPr>
          <a:xfrm>
            <a:off x="1028700" y="9764917"/>
            <a:ext cx="6606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C4385"/>
                </a:solidFill>
                <a:latin typeface="Inter 1"/>
                <a:ea typeface="Inter 1"/>
              </a:rPr>
              <a:t>Source: </a:t>
            </a:r>
            <a:r>
              <a:rPr lang="en-US" sz="1600">
                <a:solidFill>
                  <a:srgbClr val="0C4385"/>
                </a:solidFill>
                <a:latin typeface="Inter 1"/>
                <a:ea typeface="Inter 1"/>
                <a:sym typeface="Inter 2"/>
              </a:rPr>
              <a:t>Bay Area Infrastructure Financing Authority (2023-2025)</a:t>
            </a:r>
            <a:endParaRPr lang="en-US" sz="1600">
              <a:solidFill>
                <a:srgbClr val="0C4385"/>
              </a:solidFill>
              <a:latin typeface="Inter 1"/>
              <a:ea typeface="Inter 1"/>
            </a:endParaRP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19517156-511E-D3DF-93C5-A5943260FFAD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433C76F-9E04-ECF6-9684-ED043398D589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07269"/>
            <a:ext cx="11618020" cy="1527735"/>
            <a:chOff x="0" y="-28575"/>
            <a:chExt cx="15490693" cy="2036981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15490693" cy="1316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Person Throughput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333691"/>
              <a:ext cx="10820268" cy="674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7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Express Lanes performance results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4569509" y="1028700"/>
            <a:ext cx="1594983" cy="1594983"/>
          </a:xfrm>
          <a:custGeom>
            <a:avLst/>
            <a:gdLst/>
            <a:ahLst/>
            <a:cxnLst/>
            <a:rect l="l" t="t" r="r" b="b"/>
            <a:pathLst>
              <a:path w="1594983" h="1594983">
                <a:moveTo>
                  <a:pt x="0" y="0"/>
                </a:moveTo>
                <a:lnTo>
                  <a:pt x="1594982" y="0"/>
                </a:lnTo>
                <a:lnTo>
                  <a:pt x="1594982" y="1594983"/>
                </a:lnTo>
                <a:lnTo>
                  <a:pt x="0" y="15949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4569509" y="2789737"/>
            <a:ext cx="1594983" cy="265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b="1">
                <a:solidFill>
                  <a:srgbClr val="DDBD70"/>
                </a:solidFill>
                <a:latin typeface="Inter 2 Bold"/>
                <a:ea typeface="Inter 2 Bold"/>
                <a:cs typeface="Inter 2 Bold"/>
                <a:sym typeface="Inter 2 Bold"/>
              </a:rPr>
              <a:t>Met Goal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7373" y="2787822"/>
            <a:ext cx="7265731" cy="623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8285" lvl="1" algn="l">
              <a:lnSpc>
                <a:spcPct val="150000"/>
              </a:lnSpc>
            </a:pPr>
            <a:r>
              <a:rPr lang="en-US" sz="1700" b="1" dirty="0">
                <a:solidFill>
                  <a:srgbClr val="0C4385"/>
                </a:solidFill>
                <a:latin typeface="Inter 1 Bold"/>
                <a:ea typeface="Inter 1 Bold"/>
                <a:sym typeface="Inter 1"/>
              </a:rPr>
              <a:t>Key Findings</a:t>
            </a:r>
          </a:p>
          <a:p>
            <a:pPr marL="496570" lvl="1" indent="-248285" algn="l">
              <a:lnSpc>
                <a:spcPct val="150000"/>
              </a:lnSpc>
              <a:buFont typeface="Arial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Person throughput </a:t>
            </a:r>
            <a:r>
              <a:rPr lang="en-US" sz="1700" b="1" dirty="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increased</a:t>
            </a: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 by more than 2.3× since before the Phase 2 opening and by 23% from Phase 2 opening to today</a:t>
            </a:r>
          </a:p>
          <a:p>
            <a:pPr marL="496570" lvl="1" indent="-248285" algn="l">
              <a:lnSpc>
                <a:spcPct val="150000"/>
              </a:lnSpc>
              <a:buFont typeface="Arial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Growth reflects increased Express Lane usage distributed across all occupancy types</a:t>
            </a:r>
          </a:p>
          <a:p>
            <a:pPr marL="248285" lvl="1" algn="l">
              <a:lnSpc>
                <a:spcPct val="150000"/>
              </a:lnSpc>
            </a:pPr>
            <a:r>
              <a:rPr lang="en-US" sz="1700" b="1" dirty="0">
                <a:solidFill>
                  <a:srgbClr val="0C4385"/>
                </a:solidFill>
                <a:latin typeface="Inter 1 Bold"/>
                <a:ea typeface="Inter 1 Bold"/>
                <a:sym typeface="Inter 1"/>
              </a:rPr>
              <a:t>Supporting Data</a:t>
            </a:r>
          </a:p>
          <a:p>
            <a:pPr marL="591185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Number of users, calculated from occupancy declarations, increased from approximately </a:t>
            </a:r>
            <a:r>
              <a:rPr lang="en-US" sz="1700" b="1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2.5 million to 5.7 million passengers </a:t>
            </a: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per lane per quarter</a:t>
            </a:r>
          </a:p>
          <a:p>
            <a:pPr marL="248285" lvl="1" algn="l">
              <a:lnSpc>
                <a:spcPct val="150000"/>
              </a:lnSpc>
            </a:pPr>
            <a:r>
              <a:rPr lang="en-US" sz="1700" dirty="0">
                <a:solidFill>
                  <a:srgbClr val="0C4385"/>
                </a:solidFill>
                <a:latin typeface="Inter 1 Bold" panose="020B0604020202020204" charset="0"/>
                <a:ea typeface="Inter 1 Bold" panose="020B0604020202020204" charset="0"/>
                <a:sym typeface="Inter 1"/>
              </a:rPr>
              <a:t>Data Interpretation Notes</a:t>
            </a:r>
          </a:p>
          <a:p>
            <a:pPr marL="591185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Assumes HOV2 and HOV3+ misdeclaration of 50%</a:t>
            </a:r>
          </a:p>
          <a:p>
            <a:pPr marL="591185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Assumes all Image-Based Tolling (no FasTrak®) trips are SOV</a:t>
            </a:r>
          </a:p>
          <a:p>
            <a:pPr marL="591185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Range limits show passenger throughput values assuming:</a:t>
            </a:r>
          </a:p>
          <a:p>
            <a:pPr marL="1048385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100% misdeclaration (all vehicles have one driver) and </a:t>
            </a:r>
          </a:p>
          <a:p>
            <a:pPr marL="1048385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C4385"/>
                </a:solidFill>
                <a:latin typeface="Inter 1"/>
                <a:ea typeface="Inter 1"/>
                <a:sym typeface="Inter 1"/>
              </a:rPr>
              <a:t>0% misdeclaration (passengers calculated assuming self-reported occupancy is accurate)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C225EF-E0DA-4830-1E6A-62D672975524}"/>
              </a:ext>
            </a:extLst>
          </p:cNvPr>
          <p:cNvSpPr txBox="1"/>
          <p:nvPr/>
        </p:nvSpPr>
        <p:spPr>
          <a:xfrm>
            <a:off x="1028701" y="9464120"/>
            <a:ext cx="8346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C4385"/>
                </a:solidFill>
                <a:latin typeface="Inter 1"/>
                <a:ea typeface="Inter 1"/>
              </a:rPr>
              <a:t>Sources: </a:t>
            </a:r>
            <a:r>
              <a:rPr lang="en-US" sz="1600" dirty="0">
                <a:solidFill>
                  <a:srgbClr val="0C4385"/>
                </a:solidFill>
                <a:latin typeface="Inter 1"/>
                <a:ea typeface="Inter 1"/>
                <a:sym typeface="Inter 2"/>
              </a:rPr>
              <a:t>Bay Area Infrastructure Financing Authority (2023-2025)</a:t>
            </a:r>
            <a:endParaRPr lang="en-US" sz="1600" dirty="0">
              <a:solidFill>
                <a:srgbClr val="0C4385"/>
              </a:solidFill>
              <a:latin typeface="Inter 1"/>
              <a:ea typeface="Inter 1"/>
            </a:endParaRPr>
          </a:p>
        </p:txBody>
      </p:sp>
      <p:grpSp>
        <p:nvGrpSpPr>
          <p:cNvPr id="10" name="Group 16">
            <a:extLst>
              <a:ext uri="{FF2B5EF4-FFF2-40B4-BE49-F238E27FC236}">
                <a16:creationId xmlns:a16="http://schemas.microsoft.com/office/drawing/2014/main" id="{D8E32A0F-C94D-19FF-6394-ED67412D813D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B259EFB2-5779-46F9-918B-8BA932727DDA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CE437A-35AE-F420-61D2-142380E1C477}"/>
              </a:ext>
            </a:extLst>
          </p:cNvPr>
          <p:cNvGrpSpPr/>
          <p:nvPr/>
        </p:nvGrpSpPr>
        <p:grpSpPr>
          <a:xfrm>
            <a:off x="1028700" y="2789737"/>
            <a:ext cx="8229600" cy="6408475"/>
            <a:chOff x="1028700" y="3055643"/>
            <a:chExt cx="8229600" cy="640847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81490FD-E8AB-44B0-05C5-EDD9A2C68627}"/>
                </a:ext>
              </a:extLst>
            </p:cNvPr>
            <p:cNvSpPr/>
            <p:nvPr/>
          </p:nvSpPr>
          <p:spPr>
            <a:xfrm>
              <a:off x="1028700" y="3063319"/>
              <a:ext cx="8229600" cy="6400799"/>
            </a:xfrm>
            <a:prstGeom prst="roundRect">
              <a:avLst>
                <a:gd name="adj" fmla="val 51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27DAB61F-A102-3F43-C5B6-8458370F488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72681570"/>
                </p:ext>
              </p:extLst>
            </p:nvPr>
          </p:nvGraphicFramePr>
          <p:xfrm>
            <a:off x="1028700" y="3055643"/>
            <a:ext cx="8229600" cy="64007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28700" y="1117909"/>
            <a:ext cx="13994515" cy="1527735"/>
            <a:chOff x="0" y="-28575"/>
            <a:chExt cx="18659353" cy="2036981"/>
          </a:xfrm>
        </p:grpSpPr>
        <p:sp>
          <p:nvSpPr>
            <p:cNvPr id="6" name="TextBox 6"/>
            <p:cNvSpPr txBox="1"/>
            <p:nvPr/>
          </p:nvSpPr>
          <p:spPr>
            <a:xfrm>
              <a:off x="0" y="-28575"/>
              <a:ext cx="18659353" cy="1316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Technology &amp; Lane Management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333691"/>
              <a:ext cx="12446070" cy="674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7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Corridor performance results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5523381"/>
            <a:ext cx="3776716" cy="2303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5"/>
              </a:lnSpc>
              <a:spcBef>
                <a:spcPct val="0"/>
              </a:spcBef>
            </a:pPr>
            <a:r>
              <a:rPr lang="en-US" sz="230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TECHNOLOGY</a:t>
            </a:r>
          </a:p>
          <a:p>
            <a:pPr marL="496572" lvl="1" indent="-248286" algn="l">
              <a:lnSpc>
                <a:spcPts val="3745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Dynamic Pricing</a:t>
            </a:r>
          </a:p>
          <a:p>
            <a:pPr marL="496572" lvl="1" indent="-248286" algn="l">
              <a:lnSpc>
                <a:spcPts val="3745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Real-time Telemetry (speed, volume, occupancy, travel time)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41429" y="5523381"/>
            <a:ext cx="5027017" cy="2324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5"/>
              </a:lnSpc>
            </a:pPr>
            <a:r>
              <a:rPr lang="en-US" sz="230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OUTCOMES</a:t>
            </a:r>
          </a:p>
          <a:p>
            <a:pPr marL="496570" lvl="1" indent="-248285" algn="l">
              <a:lnSpc>
                <a:spcPts val="3744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Reliable Express Lane speeds</a:t>
            </a:r>
            <a:endParaRPr lang="en-US" sz="230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marL="496570" lvl="1" indent="-248285" algn="l">
              <a:lnSpc>
                <a:spcPts val="3744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Reduced congestion and oversaturation</a:t>
            </a:r>
            <a:endParaRPr lang="en-US" sz="230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  <a:p>
            <a:pPr marL="496570" lvl="1" indent="-248285" algn="l">
              <a:lnSpc>
                <a:spcPts val="3744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Improved travel time reliability</a:t>
            </a:r>
            <a:endParaRPr lang="en-US" sz="2300">
              <a:solidFill>
                <a:srgbClr val="0C4385"/>
              </a:solidFill>
              <a:latin typeface="Inter 1"/>
              <a:ea typeface="Inter 1"/>
              <a:cs typeface="Inter 1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424787" y="5523381"/>
            <a:ext cx="4497392" cy="2770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5"/>
              </a:lnSpc>
              <a:spcBef>
                <a:spcPct val="0"/>
              </a:spcBef>
            </a:pPr>
            <a:r>
              <a:rPr lang="en-US" sz="2300" b="1">
                <a:solidFill>
                  <a:srgbClr val="0C4385"/>
                </a:solidFill>
                <a:latin typeface="Inter 1 Bold"/>
                <a:ea typeface="Inter 1 Bold"/>
                <a:cs typeface="Inter 1 Bold"/>
                <a:sym typeface="Inter 1 Bold"/>
              </a:rPr>
              <a:t>ACTIVE MANAGEMENT</a:t>
            </a:r>
          </a:p>
          <a:p>
            <a:pPr marL="496571" lvl="1" indent="-248285" algn="l">
              <a:lnSpc>
                <a:spcPts val="3745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Pricing adjusts to demand</a:t>
            </a:r>
          </a:p>
          <a:p>
            <a:pPr marL="496571" lvl="1" indent="-248285" algn="l">
              <a:lnSpc>
                <a:spcPts val="3745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Lane conditions monitored continuously</a:t>
            </a:r>
          </a:p>
          <a:p>
            <a:pPr marL="496571" lvl="1" indent="-248285" algn="l">
              <a:lnSpc>
                <a:spcPts val="3745"/>
              </a:lnSpc>
              <a:buFont typeface="Arial"/>
              <a:buChar char="•"/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Operations respond quickly to changing conditions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53029" y="6410513"/>
            <a:ext cx="957550" cy="881828"/>
            <a:chOff x="0" y="0"/>
            <a:chExt cx="6343650" cy="5842000"/>
          </a:xfrm>
        </p:grpSpPr>
        <p:sp>
          <p:nvSpPr>
            <p:cNvPr id="12" name="Freeform 12"/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4569509" y="1028700"/>
            <a:ext cx="1594983" cy="1594983"/>
          </a:xfrm>
          <a:custGeom>
            <a:avLst/>
            <a:gdLst/>
            <a:ahLst/>
            <a:cxnLst/>
            <a:rect l="l" t="t" r="r" b="b"/>
            <a:pathLst>
              <a:path w="1594983" h="1594983">
                <a:moveTo>
                  <a:pt x="0" y="0"/>
                </a:moveTo>
                <a:lnTo>
                  <a:pt x="1594982" y="0"/>
                </a:lnTo>
                <a:lnTo>
                  <a:pt x="1594982" y="1594983"/>
                </a:lnTo>
                <a:lnTo>
                  <a:pt x="0" y="15949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4569509" y="2789738"/>
            <a:ext cx="1594983" cy="265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b="1">
                <a:solidFill>
                  <a:srgbClr val="DDBD70"/>
                </a:solidFill>
                <a:latin typeface="Inter 2 Bold"/>
                <a:ea typeface="Inter 2 Bold"/>
                <a:cs typeface="Inter 2 Bold"/>
                <a:sym typeface="Inter 2 Bold"/>
              </a:rPr>
              <a:t>Met Goal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7998" y="3370334"/>
            <a:ext cx="16070988" cy="153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3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The observed performance improvements are enabled by active lane management technology, including real-time traffic monitoring and dynamic pricing, which allows the system to respond quickly to changing demand and maintain reliable travel speeds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2017B60-50B4-929C-A4B0-EB9A2BEAB47F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37E948B-78F2-7AAB-B16E-8BEF0D1A2764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11">
            <a:extLst>
              <a:ext uri="{FF2B5EF4-FFF2-40B4-BE49-F238E27FC236}">
                <a16:creationId xmlns:a16="http://schemas.microsoft.com/office/drawing/2014/main" id="{C91BB5BC-FACC-6BF4-9B48-22B9610215B9}"/>
              </a:ext>
            </a:extLst>
          </p:cNvPr>
          <p:cNvGrpSpPr/>
          <p:nvPr/>
        </p:nvGrpSpPr>
        <p:grpSpPr>
          <a:xfrm>
            <a:off x="5136266" y="6396902"/>
            <a:ext cx="957550" cy="881828"/>
            <a:chOff x="0" y="0"/>
            <a:chExt cx="6343650" cy="5842000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973CD2BF-5B72-CE19-A3DB-993EE587F0C4}"/>
                </a:ext>
              </a:extLst>
            </p:cNvPr>
            <p:cNvSpPr/>
            <p:nvPr/>
          </p:nvSpPr>
          <p:spPr>
            <a:xfrm>
              <a:off x="68580" y="100330"/>
              <a:ext cx="6188710" cy="5651500"/>
            </a:xfrm>
            <a:custGeom>
              <a:avLst/>
              <a:gdLst/>
              <a:ahLst/>
              <a:cxnLst/>
              <a:rect l="l" t="t" r="r" b="b"/>
              <a:pathLst>
                <a:path w="6188710" h="5651500">
                  <a:moveTo>
                    <a:pt x="6188710" y="2825750"/>
                  </a:moveTo>
                  <a:lnTo>
                    <a:pt x="3362960" y="5651500"/>
                  </a:lnTo>
                  <a:lnTo>
                    <a:pt x="2536190" y="4824730"/>
                  </a:lnTo>
                  <a:lnTo>
                    <a:pt x="3933190" y="3404870"/>
                  </a:lnTo>
                  <a:lnTo>
                    <a:pt x="0" y="3402330"/>
                  </a:lnTo>
                  <a:lnTo>
                    <a:pt x="7620" y="2241550"/>
                  </a:lnTo>
                  <a:lnTo>
                    <a:pt x="3967480" y="2247900"/>
                  </a:lnTo>
                  <a:lnTo>
                    <a:pt x="2536190" y="826770"/>
                  </a:lnTo>
                  <a:lnTo>
                    <a:pt x="3362960" y="0"/>
                  </a:lnTo>
                  <a:lnTo>
                    <a:pt x="6188710" y="2825750"/>
                  </a:lnTo>
                  <a:close/>
                </a:path>
              </a:pathLst>
            </a:custGeom>
            <a:solidFill>
              <a:srgbClr val="DDBD7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CDC7FE89-7DC2-52EC-124B-7190D6F5E05F}"/>
                </a:ext>
              </a:extLst>
            </p:cNvPr>
            <p:cNvSpPr/>
            <p:nvPr/>
          </p:nvSpPr>
          <p:spPr>
            <a:xfrm>
              <a:off x="0" y="0"/>
              <a:ext cx="6343650" cy="5842000"/>
            </a:xfrm>
            <a:custGeom>
              <a:avLst/>
              <a:gdLst/>
              <a:ahLst/>
              <a:cxnLst/>
              <a:rect l="l" t="t" r="r" b="b"/>
              <a:pathLst>
                <a:path w="6343650" h="5842000">
                  <a:moveTo>
                    <a:pt x="6343650" y="2921000"/>
                  </a:moveTo>
                  <a:lnTo>
                    <a:pt x="3422650" y="5842000"/>
                  </a:lnTo>
                  <a:lnTo>
                    <a:pt x="2500630" y="4919980"/>
                  </a:lnTo>
                  <a:lnTo>
                    <a:pt x="3846830" y="3573780"/>
                  </a:lnTo>
                  <a:lnTo>
                    <a:pt x="0" y="3573780"/>
                  </a:lnTo>
                  <a:lnTo>
                    <a:pt x="0" y="2269490"/>
                  </a:lnTo>
                  <a:lnTo>
                    <a:pt x="3846830" y="2269490"/>
                  </a:lnTo>
                  <a:lnTo>
                    <a:pt x="2500630" y="923290"/>
                  </a:lnTo>
                  <a:lnTo>
                    <a:pt x="3422650" y="0"/>
                  </a:lnTo>
                  <a:lnTo>
                    <a:pt x="6343650" y="2921000"/>
                  </a:lnTo>
                  <a:close/>
                  <a:moveTo>
                    <a:pt x="3422650" y="5662930"/>
                  </a:moveTo>
                  <a:lnTo>
                    <a:pt x="6164580" y="2921000"/>
                  </a:lnTo>
                  <a:lnTo>
                    <a:pt x="3422650" y="179070"/>
                  </a:lnTo>
                  <a:lnTo>
                    <a:pt x="2679700" y="922020"/>
                  </a:lnTo>
                  <a:lnTo>
                    <a:pt x="4152900" y="2395220"/>
                  </a:lnTo>
                  <a:lnTo>
                    <a:pt x="127000" y="2395220"/>
                  </a:lnTo>
                  <a:lnTo>
                    <a:pt x="127000" y="3445510"/>
                  </a:lnTo>
                  <a:lnTo>
                    <a:pt x="4152900" y="3445510"/>
                  </a:lnTo>
                  <a:lnTo>
                    <a:pt x="2679700" y="4918710"/>
                  </a:lnTo>
                  <a:lnTo>
                    <a:pt x="3422650" y="5661660"/>
                  </a:lnTo>
                  <a:close/>
                </a:path>
              </a:pathLst>
            </a:custGeom>
            <a:solidFill>
              <a:srgbClr val="DDBD70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5785556" y="579934"/>
            <a:ext cx="1235015" cy="1355063"/>
          </a:xfrm>
          <a:custGeom>
            <a:avLst/>
            <a:gdLst/>
            <a:ahLst/>
            <a:cxnLst/>
            <a:rect l="l" t="t" r="r" b="b"/>
            <a:pathLst>
              <a:path w="1434762" h="1565907">
                <a:moveTo>
                  <a:pt x="0" y="0"/>
                </a:moveTo>
                <a:lnTo>
                  <a:pt x="1434762" y="0"/>
                </a:lnTo>
                <a:lnTo>
                  <a:pt x="1434762" y="1565907"/>
                </a:lnTo>
                <a:lnTo>
                  <a:pt x="0" y="15659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28700" y="1007269"/>
            <a:ext cx="11618020" cy="1527735"/>
            <a:chOff x="0" y="-28575"/>
            <a:chExt cx="15490693" cy="2036981"/>
          </a:xfrm>
        </p:grpSpPr>
        <p:sp>
          <p:nvSpPr>
            <p:cNvPr id="6" name="TextBox 6"/>
            <p:cNvSpPr txBox="1"/>
            <p:nvPr/>
          </p:nvSpPr>
          <p:spPr>
            <a:xfrm>
              <a:off x="0" y="-28575"/>
              <a:ext cx="15490693" cy="1316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732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Safety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333691"/>
              <a:ext cx="10820268" cy="674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97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Commitment to Future Investigation and Reporting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698" y="3230168"/>
            <a:ext cx="16464645" cy="4320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u="none" strike="noStrike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cs typeface="Inter 1 Bold"/>
                <a:sym typeface="Inter 1 Bold"/>
              </a:rPr>
              <a:t>Analyzing and sharing the impacts of the 101 express lanes on highway safety is a </a:t>
            </a:r>
            <a:r>
              <a:rPr lang="en-US" sz="2400" b="1" u="none" strike="noStrike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cs typeface="Inter 1 Bold"/>
                <a:sym typeface="Inter 1 Bold"/>
              </a:rPr>
              <a:t>top priority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sym typeface="Inter 1 Bold"/>
              </a:rPr>
              <a:t>Incident data has a longer lead time than traffic data, </a:t>
            </a:r>
            <a:r>
              <a:rPr lang="en-US" sz="2400" b="1" u="sng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sym typeface="Inter 1 Bold"/>
              </a:rPr>
              <a:t>only 9 months of data available (March – December 2023)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sym typeface="Inter 1 Bold"/>
              </a:rPr>
              <a:t>As a result, current dataset is not statistically valid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sym typeface="Inter 1 Bold"/>
              </a:rPr>
              <a:t> Analysis will result in premature/incomplete assumptions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Additional data needed to draw reliable conclusions</a:t>
            </a:r>
            <a:endParaRPr lang="en-US" sz="2400">
              <a:solidFill>
                <a:srgbClr val="0C4385"/>
              </a:solidFill>
              <a:latin typeface="Inter 1"/>
              <a:ea typeface="Inter 1"/>
            </a:endParaRP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C4385"/>
                </a:solidFill>
                <a:latin typeface="Inter 1" panose="020B0604020202020204" charset="0"/>
                <a:ea typeface="Inter 1" panose="020B0604020202020204" charset="0"/>
                <a:sym typeface="Inter 1 Bold"/>
              </a:rPr>
              <a:t>SMCEL-JPA commits to </a:t>
            </a:r>
            <a:r>
              <a:rPr lang="en-US" sz="2400" b="1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revisiting safety analysis by early 2027 </a:t>
            </a:r>
            <a:r>
              <a:rPr lang="en-US" sz="2400">
                <a:solidFill>
                  <a:srgbClr val="0C4385"/>
                </a:solidFill>
                <a:latin typeface="Inter 1"/>
                <a:ea typeface="Inter 1"/>
                <a:sym typeface="Inter 1 Bold"/>
              </a:rPr>
              <a:t>when more data is available</a:t>
            </a:r>
            <a:endParaRPr lang="en-US" sz="2400">
              <a:solidFill>
                <a:srgbClr val="0C4385"/>
              </a:solidFill>
              <a:latin typeface="Inter 1"/>
              <a:ea typeface="Inter 1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909131" y="2020110"/>
            <a:ext cx="3079944" cy="26590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b="1">
                <a:solidFill>
                  <a:srgbClr val="DDBD70"/>
                </a:solidFill>
                <a:latin typeface="Inter 2 Bold"/>
                <a:ea typeface="Inter 2 Bold"/>
                <a:cs typeface="Inter 2 Bold"/>
                <a:sym typeface="Inter 2 Bold"/>
              </a:rPr>
              <a:t>Data Insufficient</a:t>
            </a:r>
          </a:p>
        </p:txBody>
      </p:sp>
      <p:grpSp>
        <p:nvGrpSpPr>
          <p:cNvPr id="10" name="Group 16">
            <a:extLst>
              <a:ext uri="{FF2B5EF4-FFF2-40B4-BE49-F238E27FC236}">
                <a16:creationId xmlns:a16="http://schemas.microsoft.com/office/drawing/2014/main" id="{2A7425E8-5307-3EDE-69ED-47CBCDC067EB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3B70A87-4176-134A-492A-0FCD17EFA632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28699" y="1014412"/>
            <a:ext cx="15211839" cy="1590820"/>
            <a:chOff x="0" y="-19050"/>
            <a:chExt cx="15490693" cy="2121093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15490693" cy="2121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35"/>
                </a:lnSpc>
              </a:pPr>
              <a:r>
                <a:rPr lang="en-US" sz="6500" b="1">
                  <a:solidFill>
                    <a:srgbClr val="0C4385"/>
                  </a:solidFill>
                  <a:latin typeface="Inter 1 Bold"/>
                  <a:ea typeface="Inter 1 Bold"/>
                  <a:cs typeface="Inter 1 Bold"/>
                  <a:sym typeface="Inter 1 Bold"/>
                </a:rPr>
                <a:t>Overall Corridor Performance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108331"/>
              <a:ext cx="14579600" cy="5721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561"/>
                </a:lnSpc>
              </a:pPr>
              <a:r>
                <a:rPr lang="en-US" sz="2700" i="1">
                  <a:solidFill>
                    <a:srgbClr val="0C4385"/>
                  </a:solidFill>
                  <a:latin typeface="Inter 1 Italics"/>
                  <a:ea typeface="Inter 1 Italics"/>
                  <a:cs typeface="Inter 1 Italics"/>
                  <a:sym typeface="Inter 1 Italics"/>
                </a:rPr>
                <a:t>Summary of results across the study’s key performance goals</a:t>
              </a:r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E1D4F230-2AB7-AC6C-086C-E7B5AF77D2C1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86D9D02A-8469-4274-5C86-757311C80D17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3622C8D-F784-6306-CA8C-1DBD468F9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700" y="2846937"/>
            <a:ext cx="14630430" cy="5199898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7C004102-4FDA-FF33-F6BD-4173A389043B}"/>
              </a:ext>
            </a:extLst>
          </p:cNvPr>
          <p:cNvSpPr txBox="1"/>
          <p:nvPr/>
        </p:nvSpPr>
        <p:spPr>
          <a:xfrm>
            <a:off x="1032976" y="8288541"/>
            <a:ext cx="15007083" cy="706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1800">
                <a:solidFill>
                  <a:srgbClr val="0C4385"/>
                </a:solidFill>
                <a:latin typeface="Inter 1"/>
                <a:ea typeface="Inter 1"/>
                <a:cs typeface="Inter 1"/>
                <a:sym typeface="Inter 1"/>
              </a:rPr>
              <a:t>Performance gains vary by project phase, with the most significant improvements occurring in Phase 2 segments where new managed lane capacity was added. Findings should be interpreted in the context of post-pandemic travel pattern changes and increasing corridor demand.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Geometric Gradient Rectangle"/>
          <p:cNvSpPr/>
          <p:nvPr/>
        </p:nvSpPr>
        <p:spPr>
          <a:xfrm rot="-10800000" flipH="1" flipV="1">
            <a:off x="381000" y="-131703"/>
            <a:ext cx="18382649" cy="11029589"/>
          </a:xfrm>
          <a:custGeom>
            <a:avLst/>
            <a:gdLst/>
            <a:ahLst/>
            <a:cxnLst/>
            <a:rect l="l" t="t" r="r" b="b"/>
            <a:pathLst>
              <a:path w="18382649" h="11029589">
                <a:moveTo>
                  <a:pt x="18382649" y="11029590"/>
                </a:moveTo>
                <a:lnTo>
                  <a:pt x="0" y="11029590"/>
                </a:lnTo>
                <a:lnTo>
                  <a:pt x="0" y="0"/>
                </a:lnTo>
                <a:lnTo>
                  <a:pt x="18382649" y="0"/>
                </a:lnTo>
                <a:lnTo>
                  <a:pt x="18382649" y="1102959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486400" y="3124574"/>
            <a:ext cx="12596688" cy="532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0" lvl="1" indent="-226695" algn="l">
              <a:lnSpc>
                <a:spcPts val="4200"/>
              </a:lnSpc>
              <a:buFont typeface="Arial"/>
              <a:buChar char="•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Express Lanes are </a:t>
            </a:r>
            <a:r>
              <a:rPr lang="en-US" sz="2400" b="1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functioning as intended</a:t>
            </a: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delivering measurable improvements in corridor performance</a:t>
            </a:r>
          </a:p>
          <a:p>
            <a:pPr marL="453390" lvl="1" indent="-226695" algn="l">
              <a:lnSpc>
                <a:spcPts val="4200"/>
              </a:lnSpc>
              <a:buFont typeface="Arial"/>
              <a:buChar char="•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Despite known limitations, the study provides meaningful, actionable insights</a:t>
            </a:r>
          </a:p>
          <a:p>
            <a:pPr marL="453390" lvl="1" indent="-226695" algn="l">
              <a:lnSpc>
                <a:spcPts val="4200"/>
              </a:lnSpc>
              <a:buFont typeface="Arial"/>
              <a:buChar char="•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Regular monitoring is recommended</a:t>
            </a:r>
          </a:p>
          <a:p>
            <a:pPr marL="453390" lvl="1" indent="-226695" algn="l">
              <a:lnSpc>
                <a:spcPts val="4200"/>
              </a:lnSpc>
              <a:buFont typeface="Arial"/>
              <a:buChar char="•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Opportunities for Improvement</a:t>
            </a:r>
          </a:p>
          <a:p>
            <a:pPr marL="906780" lvl="2" indent="-302260" algn="l">
              <a:lnSpc>
                <a:spcPts val="4200"/>
              </a:lnSpc>
              <a:buFont typeface="Arial"/>
              <a:buChar char="⚬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Advanced occupancy-verification technologies to reduce reliance on self-reported transponder declarations</a:t>
            </a:r>
          </a:p>
          <a:p>
            <a:pPr marL="906780" lvl="2" indent="-302260" algn="l">
              <a:lnSpc>
                <a:spcPts val="4200"/>
              </a:lnSpc>
              <a:buFont typeface="Arial"/>
              <a:buChar char="⚬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Expand transit data integration to quantify express lane transit benefits</a:t>
            </a:r>
          </a:p>
          <a:p>
            <a:pPr marL="906780" lvl="2" indent="-302260" algn="l">
              <a:lnSpc>
                <a:spcPts val="4200"/>
              </a:lnSpc>
              <a:buFont typeface="Arial"/>
              <a:buChar char="⚬"/>
            </a:pPr>
            <a:r>
              <a:rPr lang="en-US" sz="2400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Target persistent congestion hotspots with focused operational and enforcement strategies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549806" y="-131704"/>
            <a:ext cx="8860701" cy="11561704"/>
            <a:chOff x="-183661" y="-52257"/>
            <a:chExt cx="3063132" cy="3943079"/>
          </a:xfrm>
        </p:grpSpPr>
        <p:sp>
          <p:nvSpPr>
            <p:cNvPr id="5" name="Freeform 5"/>
            <p:cNvSpPr/>
            <p:nvPr/>
          </p:nvSpPr>
          <p:spPr>
            <a:xfrm>
              <a:off x="-183661" y="-52257"/>
              <a:ext cx="3063132" cy="3943079"/>
            </a:xfrm>
            <a:custGeom>
              <a:avLst/>
              <a:gdLst/>
              <a:ahLst/>
              <a:cxnLst/>
              <a:rect l="l" t="t" r="r" b="b"/>
              <a:pathLst>
                <a:path w="2838710" h="3708400">
                  <a:moveTo>
                    <a:pt x="2129032" y="0"/>
                  </a:moveTo>
                  <a:lnTo>
                    <a:pt x="709677" y="0"/>
                  </a:lnTo>
                  <a:lnTo>
                    <a:pt x="0" y="1854200"/>
                  </a:lnTo>
                  <a:lnTo>
                    <a:pt x="709677" y="3708400"/>
                  </a:lnTo>
                  <a:lnTo>
                    <a:pt x="2129032" y="3708400"/>
                  </a:lnTo>
                  <a:lnTo>
                    <a:pt x="2838710" y="1854200"/>
                  </a:lnTo>
                  <a:close/>
                </a:path>
              </a:pathLst>
            </a:custGeom>
            <a:blipFill>
              <a:blip r:embed="rId4"/>
              <a:stretch>
                <a:fillRect l="-15553" r="-802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4630400" y="8712347"/>
            <a:ext cx="2973248" cy="1373882"/>
          </a:xfrm>
          <a:custGeom>
            <a:avLst/>
            <a:gdLst/>
            <a:ahLst/>
            <a:cxnLst/>
            <a:rect l="l" t="t" r="r" b="b"/>
            <a:pathLst>
              <a:path w="2973248" h="1373882">
                <a:moveTo>
                  <a:pt x="0" y="0"/>
                </a:moveTo>
                <a:lnTo>
                  <a:pt x="2973248" y="0"/>
                </a:lnTo>
                <a:lnTo>
                  <a:pt x="2973248" y="1373882"/>
                </a:lnTo>
                <a:lnTo>
                  <a:pt x="0" y="1373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722873" y="1104900"/>
            <a:ext cx="9698902" cy="1106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379"/>
              </a:lnSpc>
              <a:spcBef>
                <a:spcPct val="0"/>
              </a:spcBef>
            </a:pPr>
            <a:r>
              <a:rPr lang="en-US" sz="66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Key Takeaways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12B5-1EC2-A232-26E9-22628AD4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">
            <a:extLst>
              <a:ext uri="{FF2B5EF4-FFF2-40B4-BE49-F238E27FC236}">
                <a16:creationId xmlns:a16="http://schemas.microsoft.com/office/drawing/2014/main" id="{F1C65F41-41B8-1F14-FE17-C5BA14672FF7}"/>
              </a:ext>
            </a:extLst>
          </p:cNvPr>
          <p:cNvGrpSpPr/>
          <p:nvPr/>
        </p:nvGrpSpPr>
        <p:grpSpPr>
          <a:xfrm>
            <a:off x="15629153" y="9092670"/>
            <a:ext cx="2292858" cy="1041559"/>
            <a:chOff x="0" y="0"/>
            <a:chExt cx="3057144" cy="1388745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66C9E20-B21B-EE74-9578-A2964BE3965C}"/>
                </a:ext>
              </a:extLst>
            </p:cNvPr>
            <p:cNvSpPr/>
            <p:nvPr/>
          </p:nvSpPr>
          <p:spPr>
            <a:xfrm>
              <a:off x="0" y="0"/>
              <a:ext cx="3057144" cy="1388745"/>
            </a:xfrm>
            <a:custGeom>
              <a:avLst/>
              <a:gdLst/>
              <a:ahLst/>
              <a:cxnLst/>
              <a:rect l="l" t="t" r="r" b="b"/>
              <a:pathLst>
                <a:path w="3057144" h="1388745">
                  <a:moveTo>
                    <a:pt x="0" y="0"/>
                  </a:moveTo>
                  <a:lnTo>
                    <a:pt x="3057144" y="0"/>
                  </a:lnTo>
                  <a:lnTo>
                    <a:pt x="3057144" y="1388745"/>
                  </a:lnTo>
                  <a:lnTo>
                    <a:pt x="0" y="1388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927" r="-1" b="-39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47DB3CEB-06ED-89FA-8B94-59CF86C963B0}"/>
              </a:ext>
            </a:extLst>
          </p:cNvPr>
          <p:cNvGrpSpPr/>
          <p:nvPr/>
        </p:nvGrpSpPr>
        <p:grpSpPr>
          <a:xfrm>
            <a:off x="0" y="-375141"/>
            <a:ext cx="18519637" cy="3435785"/>
            <a:chOff x="0" y="-66675"/>
            <a:chExt cx="4877600" cy="10541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52C1ECE-5CE2-4871-8396-9310FCB28D4F}"/>
                </a:ext>
              </a:extLst>
            </p:cNvPr>
            <p:cNvSpPr/>
            <p:nvPr/>
          </p:nvSpPr>
          <p:spPr>
            <a:xfrm>
              <a:off x="0" y="0"/>
              <a:ext cx="4877600" cy="987476"/>
            </a:xfrm>
            <a:custGeom>
              <a:avLst/>
              <a:gdLst/>
              <a:ahLst/>
              <a:cxnLst/>
              <a:rect l="l" t="t" r="r" b="b"/>
              <a:pathLst>
                <a:path w="4877600" h="987476">
                  <a:moveTo>
                    <a:pt x="0" y="0"/>
                  </a:moveTo>
                  <a:lnTo>
                    <a:pt x="4877600" y="0"/>
                  </a:lnTo>
                  <a:lnTo>
                    <a:pt x="4877600" y="987476"/>
                  </a:lnTo>
                  <a:lnTo>
                    <a:pt x="0" y="987476"/>
                  </a:lnTo>
                  <a:close/>
                </a:path>
              </a:pathLst>
            </a:custGeom>
            <a:solidFill>
              <a:srgbClr val="0C438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A4B14CC9-F0DB-10D9-84B6-9DF35A89AFCA}"/>
                </a:ext>
              </a:extLst>
            </p:cNvPr>
            <p:cNvSpPr txBox="1"/>
            <p:nvPr/>
          </p:nvSpPr>
          <p:spPr>
            <a:xfrm>
              <a:off x="0" y="-66675"/>
              <a:ext cx="4877600" cy="10541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5" name="TextBox 17">
            <a:extLst>
              <a:ext uri="{FF2B5EF4-FFF2-40B4-BE49-F238E27FC236}">
                <a16:creationId xmlns:a16="http://schemas.microsoft.com/office/drawing/2014/main" id="{7EF2D7FD-B125-3AE1-5E06-A405EC83436C}"/>
              </a:ext>
            </a:extLst>
          </p:cNvPr>
          <p:cNvSpPr txBox="1"/>
          <p:nvPr/>
        </p:nvSpPr>
        <p:spPr>
          <a:xfrm>
            <a:off x="1032011" y="1125896"/>
            <a:ext cx="12720838" cy="961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69"/>
              </a:lnSpc>
              <a:spcBef>
                <a:spcPct val="0"/>
              </a:spcBef>
            </a:pPr>
            <a:r>
              <a:rPr lang="en-US" sz="6650" b="1" u="none" strike="noStrike">
                <a:solidFill>
                  <a:srgbClr val="DDBD70"/>
                </a:solidFill>
                <a:latin typeface="Inter Bold"/>
                <a:ea typeface="Inter Bold"/>
                <a:cs typeface="Inter Bold"/>
                <a:sym typeface="Inter Bold"/>
              </a:rPr>
              <a:t>Next Steps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95953D-6DD4-6798-0D13-B3283C3154CF}"/>
              </a:ext>
            </a:extLst>
          </p:cNvPr>
          <p:cNvGrpSpPr/>
          <p:nvPr/>
        </p:nvGrpSpPr>
        <p:grpSpPr>
          <a:xfrm>
            <a:off x="1032011" y="3546519"/>
            <a:ext cx="5759722" cy="2673998"/>
            <a:chOff x="1032011" y="3874602"/>
            <a:chExt cx="5759722" cy="2673998"/>
          </a:xfrm>
        </p:grpSpPr>
        <p:sp>
          <p:nvSpPr>
            <p:cNvPr id="17" name="TextBox 6">
              <a:extLst>
                <a:ext uri="{FF2B5EF4-FFF2-40B4-BE49-F238E27FC236}">
                  <a16:creationId xmlns:a16="http://schemas.microsoft.com/office/drawing/2014/main" id="{0A60FBFB-59D8-08A5-D3FF-9C486066A86F}"/>
                </a:ext>
              </a:extLst>
            </p:cNvPr>
            <p:cNvSpPr txBox="1"/>
            <p:nvPr/>
          </p:nvSpPr>
          <p:spPr>
            <a:xfrm>
              <a:off x="1032011" y="3874602"/>
              <a:ext cx="5759722" cy="461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C4385"/>
                  </a:solidFill>
                  <a:latin typeface="Inter 1 Bold"/>
                  <a:ea typeface="Inter 1 Bold"/>
                  <a:sym typeface="Inter Bold"/>
                </a:rPr>
                <a:t>Monitoring &amp; Policy</a:t>
              </a:r>
            </a:p>
          </p:txBody>
        </p: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3F188E5D-75D9-52AD-9A04-736202A9C321}"/>
                </a:ext>
              </a:extLst>
            </p:cNvPr>
            <p:cNvSpPr txBox="1"/>
            <p:nvPr/>
          </p:nvSpPr>
          <p:spPr>
            <a:xfrm>
              <a:off x="1032011" y="4621341"/>
              <a:ext cx="5759722" cy="19272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8620" lvl="1" indent="-194310">
                <a:lnSpc>
                  <a:spcPts val="2520"/>
                </a:lnSpc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Inter 1"/>
                  <a:ea typeface="Inter"/>
                  <a:cs typeface="Inter"/>
                  <a:sym typeface="Inter"/>
                </a:rPr>
                <a:t>Continue performance monitoring and update analyses as new data becomes available</a:t>
              </a:r>
              <a:r>
                <a:rPr lang="en-US" sz="2000">
                  <a:solidFill>
                    <a:srgbClr val="000000"/>
                  </a:solidFill>
                  <a:latin typeface="Inter 1"/>
                  <a:ea typeface="Inter"/>
                  <a:cs typeface="Inter"/>
                  <a:sym typeface="Inter"/>
                </a:rPr>
                <a:t>. </a:t>
              </a:r>
              <a:endParaRPr lang="en-US" sz="2000">
                <a:latin typeface="Inter 1"/>
                <a:ea typeface="Calibri"/>
                <a:cs typeface="Calibri"/>
              </a:endParaRPr>
            </a:p>
            <a:p>
              <a:pPr marL="194310" lvl="1">
                <a:lnSpc>
                  <a:spcPts val="2520"/>
                </a:lnSpc>
              </a:pPr>
              <a:endParaRPr lang="en-US" sz="2000">
                <a:solidFill>
                  <a:srgbClr val="000000"/>
                </a:solidFill>
                <a:latin typeface="Inter 1"/>
                <a:ea typeface="Inter"/>
                <a:cs typeface="Inter"/>
              </a:endParaRPr>
            </a:p>
            <a:p>
              <a:pPr marL="394970" lvl="1" indent="-197485" algn="l">
                <a:lnSpc>
                  <a:spcPts val="2564"/>
                </a:lnSpc>
                <a:buFont typeface="Arial"/>
                <a:buChar char="•"/>
              </a:pPr>
              <a:r>
                <a:rPr lang="en-US" sz="2000" u="none" strike="noStrike">
                  <a:solidFill>
                    <a:srgbClr val="000000"/>
                  </a:solidFill>
                  <a:latin typeface="Inter 1"/>
                  <a:ea typeface="Inter"/>
                  <a:cs typeface="Inter"/>
                  <a:sym typeface="Inter"/>
                </a:rPr>
                <a:t>Use findings to inform future corridor operations and policy decisions</a:t>
              </a:r>
              <a:r>
                <a:rPr lang="en-US" sz="2000">
                  <a:solidFill>
                    <a:srgbClr val="000000"/>
                  </a:solidFill>
                  <a:latin typeface="Inter 1"/>
                  <a:ea typeface="Inter"/>
                  <a:cs typeface="Inter"/>
                  <a:sym typeface="Inter"/>
                </a:rPr>
                <a:t>.</a:t>
              </a:r>
              <a:endParaRPr lang="en-US" sz="2000" u="none" strike="noStrike">
                <a:solidFill>
                  <a:srgbClr val="000000"/>
                </a:solidFill>
                <a:latin typeface="Inter 1"/>
                <a:ea typeface="Inter"/>
                <a:cs typeface="Inter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B590A79-1BF4-BEDF-CF3F-339E40E7EE99}"/>
              </a:ext>
            </a:extLst>
          </p:cNvPr>
          <p:cNvGrpSpPr/>
          <p:nvPr/>
        </p:nvGrpSpPr>
        <p:grpSpPr>
          <a:xfrm>
            <a:off x="1032011" y="7284380"/>
            <a:ext cx="5660436" cy="1369153"/>
            <a:chOff x="1032011" y="7030380"/>
            <a:chExt cx="5660436" cy="1369153"/>
          </a:xfrm>
        </p:grpSpPr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4017D201-5194-52DA-E587-9BC9CAF38372}"/>
                </a:ext>
              </a:extLst>
            </p:cNvPr>
            <p:cNvSpPr txBox="1"/>
            <p:nvPr/>
          </p:nvSpPr>
          <p:spPr>
            <a:xfrm>
              <a:off x="1032011" y="7030380"/>
              <a:ext cx="4558757" cy="474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C4385"/>
                  </a:solidFill>
                  <a:latin typeface="Inter 1 Bold"/>
                  <a:ea typeface="Inter 1 Bold"/>
                  <a:sym typeface="Inter Bold"/>
                </a:rPr>
                <a:t>Transit</a:t>
              </a:r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6BEB7DAE-8CF7-5BA8-E1FF-F2DBCAC10448}"/>
                </a:ext>
              </a:extLst>
            </p:cNvPr>
            <p:cNvSpPr txBox="1"/>
            <p:nvPr/>
          </p:nvSpPr>
          <p:spPr>
            <a:xfrm>
              <a:off x="1032011" y="7777119"/>
              <a:ext cx="5660436" cy="622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8620" lvl="1" indent="-194310" algn="l">
                <a:lnSpc>
                  <a:spcPts val="252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Partner with local transit operators to analyze Express Lane transit performance.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84C2156-EEE2-B32D-C738-E8B5133883A9}"/>
              </a:ext>
            </a:extLst>
          </p:cNvPr>
          <p:cNvGrpSpPr/>
          <p:nvPr/>
        </p:nvGrpSpPr>
        <p:grpSpPr>
          <a:xfrm>
            <a:off x="7083025" y="3546519"/>
            <a:ext cx="5322915" cy="3283972"/>
            <a:chOff x="7397146" y="3874602"/>
            <a:chExt cx="5322915" cy="3283972"/>
          </a:xfrm>
        </p:grpSpPr>
        <p:sp>
          <p:nvSpPr>
            <p:cNvPr id="25" name="TextBox 12">
              <a:extLst>
                <a:ext uri="{FF2B5EF4-FFF2-40B4-BE49-F238E27FC236}">
                  <a16:creationId xmlns:a16="http://schemas.microsoft.com/office/drawing/2014/main" id="{5E7EB820-01C8-3128-011B-1E5CC9F7034B}"/>
                </a:ext>
              </a:extLst>
            </p:cNvPr>
            <p:cNvSpPr txBox="1"/>
            <p:nvPr/>
          </p:nvSpPr>
          <p:spPr>
            <a:xfrm>
              <a:off x="7397146" y="3874602"/>
              <a:ext cx="5322915" cy="461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C4385"/>
                  </a:solidFill>
                  <a:latin typeface="Inter 1 Bold"/>
                  <a:ea typeface="Inter 1 Bold"/>
                  <a:sym typeface="Inter Bold"/>
                </a:rPr>
                <a:t>Operations</a:t>
              </a:r>
              <a:endParaRPr lang="en-US" sz="2800" b="1">
                <a:solidFill>
                  <a:srgbClr val="0C4385"/>
                </a:solidFill>
                <a:latin typeface="Inter 1 Bold"/>
                <a:ea typeface="Inter 1 Bold"/>
              </a:endParaRPr>
            </a:p>
          </p:txBody>
        </p:sp>
        <p:sp>
          <p:nvSpPr>
            <p:cNvPr id="26" name="TextBox 13">
              <a:extLst>
                <a:ext uri="{FF2B5EF4-FFF2-40B4-BE49-F238E27FC236}">
                  <a16:creationId xmlns:a16="http://schemas.microsoft.com/office/drawing/2014/main" id="{482E9F46-7907-2323-E9BF-DB2AC9B455CC}"/>
                </a:ext>
              </a:extLst>
            </p:cNvPr>
            <p:cNvSpPr txBox="1"/>
            <p:nvPr/>
          </p:nvSpPr>
          <p:spPr>
            <a:xfrm>
              <a:off x="7397146" y="4621341"/>
              <a:ext cx="5322915" cy="25372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8620" lvl="1" indent="-194310">
                <a:lnSpc>
                  <a:spcPts val="252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Refine operations at key hot spots through dynamic pricing.</a:t>
              </a:r>
              <a:endParaRPr lang="en-US" sz="2000">
                <a:solidFill>
                  <a:srgbClr val="000000"/>
                </a:solidFill>
                <a:latin typeface="Inter 1"/>
                <a:cs typeface="Inter"/>
              </a:endParaRPr>
            </a:p>
            <a:p>
              <a:pPr marL="388620" lvl="1" indent="-194310">
                <a:lnSpc>
                  <a:spcPts val="2520"/>
                </a:lnSpc>
                <a:spcBef>
                  <a:spcPct val="0"/>
                </a:spcBef>
                <a:buFont typeface="Arial"/>
                <a:buChar char="•"/>
              </a:pPr>
              <a:endParaRPr lang="en-US" sz="2000">
                <a:solidFill>
                  <a:srgbClr val="000000"/>
                </a:solidFill>
                <a:latin typeface="Inter 1"/>
                <a:cs typeface="Inter"/>
                <a:sym typeface="Inter"/>
              </a:endParaRPr>
            </a:p>
            <a:p>
              <a:pPr marL="388620" lvl="1" indent="-194310">
                <a:lnSpc>
                  <a:spcPts val="252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Research occupancy verification.</a:t>
              </a:r>
              <a:endParaRPr lang="en-US" sz="2000">
                <a:solidFill>
                  <a:srgbClr val="000000"/>
                </a:solidFill>
                <a:latin typeface="Inter 1"/>
                <a:ea typeface="Inter 1"/>
                <a:cs typeface="Inter"/>
              </a:endParaRPr>
            </a:p>
            <a:p>
              <a:pPr marL="194310" lvl="1">
                <a:lnSpc>
                  <a:spcPts val="2520"/>
                </a:lnSpc>
                <a:spcBef>
                  <a:spcPct val="0"/>
                </a:spcBef>
              </a:pPr>
              <a:endParaRPr lang="en-US" sz="2000">
                <a:solidFill>
                  <a:srgbClr val="000000"/>
                </a:solidFill>
                <a:latin typeface="Inter 1"/>
                <a:ea typeface="Inter 1"/>
                <a:cs typeface="Inter"/>
              </a:endParaRPr>
            </a:p>
            <a:p>
              <a:pPr marL="388620" lvl="1" indent="-194310">
                <a:lnSpc>
                  <a:spcPts val="252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Explore improvements to adaptive ramp metering.</a:t>
              </a:r>
              <a:endParaRPr lang="en-US" sz="2000">
                <a:solidFill>
                  <a:srgbClr val="000000"/>
                </a:solidFill>
                <a:latin typeface="Inter 1"/>
                <a:cs typeface="Inter"/>
              </a:endParaRPr>
            </a:p>
            <a:p>
              <a:pPr marL="0" lvl="0" indent="0" algn="l">
                <a:lnSpc>
                  <a:spcPts val="2520"/>
                </a:lnSpc>
                <a:spcBef>
                  <a:spcPct val="0"/>
                </a:spcBef>
              </a:pPr>
              <a:endParaRPr lang="en-US" sz="18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0F0DECE-B252-647A-7FAB-B0848FD42A95}"/>
              </a:ext>
            </a:extLst>
          </p:cNvPr>
          <p:cNvGrpSpPr/>
          <p:nvPr/>
        </p:nvGrpSpPr>
        <p:grpSpPr>
          <a:xfrm>
            <a:off x="7083025" y="7284380"/>
            <a:ext cx="6640600" cy="2599473"/>
            <a:chOff x="7397146" y="7030380"/>
            <a:chExt cx="6640600" cy="2599473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8CEE80BE-852B-E565-2D43-A95A1D2459C4}"/>
                </a:ext>
              </a:extLst>
            </p:cNvPr>
            <p:cNvSpPr txBox="1"/>
            <p:nvPr/>
          </p:nvSpPr>
          <p:spPr>
            <a:xfrm>
              <a:off x="7397146" y="7030380"/>
              <a:ext cx="4558757" cy="474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C4385"/>
                  </a:solidFill>
                  <a:latin typeface="Inter 1 Bold"/>
                  <a:ea typeface="Inter 1 Bold"/>
                  <a:sym typeface="Inter Bold"/>
                </a:rPr>
                <a:t>Safety</a:t>
              </a: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3DC25781-64E1-BCB1-261F-D0379BB6916D}"/>
                </a:ext>
              </a:extLst>
            </p:cNvPr>
            <p:cNvSpPr txBox="1"/>
            <p:nvPr/>
          </p:nvSpPr>
          <p:spPr>
            <a:xfrm>
              <a:off x="7397146" y="7724203"/>
              <a:ext cx="6640600" cy="19056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88620" lvl="1" indent="-194310">
                <a:lnSpc>
                  <a:spcPts val="252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Coordinate with CHP on targeted enforcement and data sharing.</a:t>
              </a:r>
              <a:endParaRPr lang="en-US" sz="2000">
                <a:solidFill>
                  <a:srgbClr val="000000"/>
                </a:solidFill>
                <a:latin typeface="Inter 1"/>
                <a:cs typeface="Inter"/>
              </a:endParaRPr>
            </a:p>
            <a:p>
              <a:pPr marL="194310" lvl="1">
                <a:lnSpc>
                  <a:spcPts val="2520"/>
                </a:lnSpc>
                <a:spcBef>
                  <a:spcPct val="0"/>
                </a:spcBef>
              </a:pPr>
              <a:endParaRPr lang="en-US" sz="2000">
                <a:solidFill>
                  <a:srgbClr val="000000"/>
                </a:solidFill>
                <a:latin typeface="Inter 1"/>
                <a:ea typeface="Inter 1"/>
                <a:cs typeface="Inter"/>
              </a:endParaRPr>
            </a:p>
            <a:p>
              <a:pPr marL="388620" lvl="1" indent="-194310">
                <a:lnSpc>
                  <a:spcPts val="252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Review safety trends as additional post-project data becomes available and update report.</a:t>
              </a:r>
              <a:endParaRPr lang="en-US" sz="2000">
                <a:solidFill>
                  <a:srgbClr val="000000"/>
                </a:solidFill>
                <a:latin typeface="Inter 1"/>
                <a:cs typeface="Inter"/>
              </a:endParaRPr>
            </a:p>
            <a:p>
              <a:pPr marL="0" lvl="0" indent="0" algn="l">
                <a:lnSpc>
                  <a:spcPts val="2564"/>
                </a:lnSpc>
                <a:spcBef>
                  <a:spcPct val="0"/>
                </a:spcBef>
              </a:pPr>
              <a:endParaRPr lang="en-US" sz="1800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A7A3C3B-ABA4-A839-4334-B1A701DD57E9}"/>
              </a:ext>
            </a:extLst>
          </p:cNvPr>
          <p:cNvGrpSpPr/>
          <p:nvPr/>
        </p:nvGrpSpPr>
        <p:grpSpPr>
          <a:xfrm>
            <a:off x="12697232" y="3533628"/>
            <a:ext cx="4558757" cy="1366909"/>
            <a:chOff x="13325473" y="3874602"/>
            <a:chExt cx="4558757" cy="1366909"/>
          </a:xfrm>
        </p:grpSpPr>
        <p:sp>
          <p:nvSpPr>
            <p:cNvPr id="33" name="TextBox 19">
              <a:extLst>
                <a:ext uri="{FF2B5EF4-FFF2-40B4-BE49-F238E27FC236}">
                  <a16:creationId xmlns:a16="http://schemas.microsoft.com/office/drawing/2014/main" id="{370BC376-92FE-98D2-2021-54B1DA5422BA}"/>
                </a:ext>
              </a:extLst>
            </p:cNvPr>
            <p:cNvSpPr txBox="1"/>
            <p:nvPr/>
          </p:nvSpPr>
          <p:spPr>
            <a:xfrm>
              <a:off x="13325473" y="3874602"/>
              <a:ext cx="4558757" cy="474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  <a:spcBef>
                  <a:spcPct val="0"/>
                </a:spcBef>
              </a:pPr>
              <a:r>
                <a:rPr lang="en-US" sz="2800" b="1">
                  <a:solidFill>
                    <a:srgbClr val="0C4385"/>
                  </a:solidFill>
                  <a:latin typeface="Inter 1 Bold"/>
                  <a:ea typeface="Inter 1 Bold"/>
                  <a:sym typeface="Inter Bold"/>
                </a:rPr>
                <a:t>Public Education</a:t>
              </a:r>
            </a:p>
          </p:txBody>
        </p:sp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id="{EAA536A7-3D37-D4CE-73EA-606D13C4569E}"/>
                </a:ext>
              </a:extLst>
            </p:cNvPr>
            <p:cNvSpPr txBox="1"/>
            <p:nvPr/>
          </p:nvSpPr>
          <p:spPr>
            <a:xfrm>
              <a:off x="13325473" y="4621341"/>
              <a:ext cx="4558757" cy="620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88620" lvl="1" indent="-194310" algn="l">
                <a:lnSpc>
                  <a:spcPts val="252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Inter 1"/>
                  <a:cs typeface="Inter"/>
                  <a:sym typeface="Inter"/>
                </a:rPr>
                <a:t>Increase outreach on operating rules and safe merge practices.</a:t>
              </a:r>
              <a:endParaRPr lang="en-US" sz="2000">
                <a:solidFill>
                  <a:srgbClr val="000000"/>
                </a:solidFill>
                <a:latin typeface="Inter 1"/>
                <a:cs typeface="Inte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819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43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38908" y="4760102"/>
            <a:ext cx="13193420" cy="1127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440"/>
              </a:lnSpc>
              <a:spcBef>
                <a:spcPct val="0"/>
              </a:spcBef>
            </a:pPr>
            <a:r>
              <a:rPr lang="en-US" sz="13800">
                <a:solidFill>
                  <a:srgbClr val="DDBD70"/>
                </a:solidFill>
                <a:latin typeface="Inter 2"/>
                <a:ea typeface="Inter 2"/>
                <a:cs typeface="Inter 2"/>
                <a:sym typeface="Inter 2"/>
              </a:rPr>
              <a:t>Discussion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A44B52D-8277-FBCB-5F73-09A5E2281CE2}"/>
              </a:ext>
            </a:extLst>
          </p:cNvPr>
          <p:cNvSpPr/>
          <p:nvPr/>
        </p:nvSpPr>
        <p:spPr>
          <a:xfrm>
            <a:off x="15429202" y="8759531"/>
            <a:ext cx="2403126" cy="1110439"/>
          </a:xfrm>
          <a:custGeom>
            <a:avLst/>
            <a:gdLst/>
            <a:ahLst/>
            <a:cxnLst/>
            <a:rect l="l" t="t" r="r" b="b"/>
            <a:pathLst>
              <a:path w="2403126" h="1110439">
                <a:moveTo>
                  <a:pt x="0" y="0"/>
                </a:moveTo>
                <a:lnTo>
                  <a:pt x="2403126" y="0"/>
                </a:lnTo>
                <a:lnTo>
                  <a:pt x="2403126" y="1110439"/>
                </a:lnTo>
                <a:lnTo>
                  <a:pt x="0" y="1110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275B436038474B9DD4AA81AA599C55" ma:contentTypeVersion="13" ma:contentTypeDescription="Create a new document." ma:contentTypeScope="" ma:versionID="f26ee2dfd86c6a4961e4aea17014e852">
  <xsd:schema xmlns:xsd="http://www.w3.org/2001/XMLSchema" xmlns:xs="http://www.w3.org/2001/XMLSchema" xmlns:p="http://schemas.microsoft.com/office/2006/metadata/properties" xmlns:ns2="4ddc40cb-f8e1-42f1-b503-a4fcf3415a46" xmlns:ns3="ea31b4ea-a550-43e9-8f58-c99298acfdca" targetNamespace="http://schemas.microsoft.com/office/2006/metadata/properties" ma:root="true" ma:fieldsID="814744584826728e5f328d7094b057a3" ns2:_="" ns3:_="">
    <xsd:import namespace="4ddc40cb-f8e1-42f1-b503-a4fcf3415a46"/>
    <xsd:import namespace="ea31b4ea-a550-43e9-8f58-c99298acfd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c40cb-f8e1-42f1-b503-a4fcf3415a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e08a39f-d6bd-4c45-a9bd-162e6261e7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1b4ea-a550-43e9-8f58-c99298acfdc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cbb5f26-6b4c-4052-aaf0-707bba20879e}" ma:internalName="TaxCatchAll" ma:showField="CatchAllData" ma:web="ea31b4ea-a550-43e9-8f58-c99298acfd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ddc40cb-f8e1-42f1-b503-a4fcf3415a46">
      <Terms xmlns="http://schemas.microsoft.com/office/infopath/2007/PartnerControls"/>
    </lcf76f155ced4ddcb4097134ff3c332f>
    <TaxCatchAll xmlns="ea31b4ea-a550-43e9-8f58-c99298acfdca" xsi:nil="true"/>
  </documentManagement>
</p:properties>
</file>

<file path=customXml/itemProps1.xml><?xml version="1.0" encoding="utf-8"?>
<ds:datastoreItem xmlns:ds="http://schemas.openxmlformats.org/officeDocument/2006/customXml" ds:itemID="{27412DF8-7B01-429B-AD63-FCDB5283DA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4318C5-6DD0-4492-B3EC-F214C6C7F8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dc40cb-f8e1-42f1-b503-a4fcf3415a46"/>
    <ds:schemaRef ds:uri="ea31b4ea-a550-43e9-8f58-c99298acfd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91C70C-04E3-4685-8A62-9A1A1B4F46E4}">
  <ds:schemaRefs>
    <ds:schemaRef ds:uri="http://www.w3.org/XML/1998/namespace"/>
    <ds:schemaRef ds:uri="http://schemas.microsoft.com/office/2006/metadata/properties"/>
    <ds:schemaRef ds:uri="4ddc40cb-f8e1-42f1-b503-a4fcf3415a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ea31b4ea-a550-43e9-8f58-c99298acfdca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3116</Words>
  <Application>Microsoft Office PowerPoint</Application>
  <PresentationFormat>Custom</PresentationFormat>
  <Paragraphs>403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Study</dc:title>
  <cp:lastModifiedBy>Nagarajan, Hema</cp:lastModifiedBy>
  <cp:revision>6</cp:revision>
  <dcterms:created xsi:type="dcterms:W3CDTF">2006-08-16T00:00:00Z</dcterms:created>
  <dcterms:modified xsi:type="dcterms:W3CDTF">2026-08-04T21:49:31Z</dcterms:modified>
  <dc:identifier>DAG9w-0y-vg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0x01010073275B436038474B9DD4AA81AA599C55</vt:lpwstr>
  </property>
  <property fmtid="{D5CDD505-2E9C-101B-9397-08002B2CF9AE}" pid="3" name="MediaServiceImageTags">
    <vt:lpwstr/>
  </property>
</Properties>
</file>